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2" r:id="rId3"/>
    <p:sldId id="323" r:id="rId4"/>
    <p:sldId id="359" r:id="rId5"/>
    <p:sldId id="364" r:id="rId6"/>
    <p:sldId id="366" r:id="rId7"/>
    <p:sldId id="365" r:id="rId8"/>
    <p:sldId id="360" r:id="rId9"/>
    <p:sldId id="361" r:id="rId10"/>
    <p:sldId id="367" r:id="rId11"/>
    <p:sldId id="377" r:id="rId12"/>
    <p:sldId id="378" r:id="rId13"/>
    <p:sldId id="379" r:id="rId14"/>
    <p:sldId id="369" r:id="rId15"/>
    <p:sldId id="370" r:id="rId16"/>
    <p:sldId id="362" r:id="rId17"/>
    <p:sldId id="363" r:id="rId18"/>
    <p:sldId id="371" r:id="rId19"/>
    <p:sldId id="380" r:id="rId20"/>
    <p:sldId id="374" r:id="rId21"/>
    <p:sldId id="375" r:id="rId22"/>
    <p:sldId id="376" r:id="rId23"/>
    <p:sldId id="321" r:id="rId24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o Maestro" initials="J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76953" autoAdjust="0"/>
  </p:normalViewPr>
  <p:slideViewPr>
    <p:cSldViewPr>
      <p:cViewPr>
        <p:scale>
          <a:sx n="76" d="100"/>
          <a:sy n="76" d="100"/>
        </p:scale>
        <p:origin x="-1074" y="-72"/>
      </p:cViewPr>
      <p:guideLst>
        <p:guide orient="horz" pos="2160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3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BA6A530D-9E80-4575-8662-7C2EDF96D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688F0DD-9E9D-4592-9115-A822AB847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E035ECCC-A01C-4F53-A919-37D6B4E9C105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A707C5E9-A1C2-4F46-83AA-BFBA619E0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0BDC720-FD0A-43B5-AD4E-088129A043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9F35F3D6-A548-4CAA-A5C9-B8E698603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69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F109567C-C935-4929-B889-5BC5E28D9E1E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5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ECCBCB3D-F7DD-4574-9490-F93F750B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5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 4o Até o final dos meses de maio, setembro e fevereiro, o Poder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Executivo demonstrará e avaliará o cumprimento das metas fiscais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cada quadrimestre, em audiência pública na comissão referida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§ 1o do art. 166 da Constituição ou equivalente nas Casas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Legislativas estaduais e municipais.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8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Evidenciar sobre resultado nominal e a dívida (não há dívida)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20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Frisar que dos recursos disponíveis há recursos vinculados e comprometidos.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49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Limite prudencial: 51,3%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90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Destacar que o incremento de receita contribuiu consideravelmente para manter o índice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014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Reforçar que 2017 foi um ano atípico de recessão;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50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Reforçar o esforço fiscal quanto a Receita própria – Tributária;</a:t>
            </a:r>
          </a:p>
          <a:p>
            <a:pPr marL="171450" indent="-171450">
              <a:buFontTx/>
              <a:buChar char="-"/>
            </a:pPr>
            <a:r>
              <a:rPr lang="pt-BR" dirty="0"/>
              <a:t>Contribuições: queda da COSIP;</a:t>
            </a:r>
          </a:p>
          <a:p>
            <a:pPr marL="171450" indent="-171450">
              <a:buFontTx/>
              <a:buChar char="-"/>
            </a:pPr>
            <a:r>
              <a:rPr lang="pt-BR" dirty="0"/>
              <a:t>Patrimonial: queda nos rendimentos de aplicação financeira;</a:t>
            </a:r>
          </a:p>
          <a:p>
            <a:pPr marL="171450" indent="-171450">
              <a:buFontTx/>
              <a:buChar char="-"/>
            </a:pPr>
            <a:r>
              <a:rPr lang="pt-BR" dirty="0"/>
              <a:t>Serviços: incremento pela realização de concurso público (inscrições);</a:t>
            </a:r>
          </a:p>
          <a:p>
            <a:pPr marL="171450" indent="-171450">
              <a:buFontTx/>
              <a:buChar char="-"/>
            </a:pPr>
            <a:r>
              <a:rPr lang="pt-BR" dirty="0"/>
              <a:t>Transferências: crescimento acompanhando anos anteriores (2016: 13,29% - 2017: -0,57% - 2018: 12,02%);</a:t>
            </a:r>
          </a:p>
          <a:p>
            <a:pPr marL="171450" indent="-171450">
              <a:buFontTx/>
              <a:buChar char="-"/>
            </a:pPr>
            <a:r>
              <a:rPr lang="pt-BR" dirty="0"/>
              <a:t>Outras Rec. Correntes: crescimento na média;</a:t>
            </a:r>
          </a:p>
          <a:p>
            <a:pPr marL="171450" indent="-171450">
              <a:buFontTx/>
              <a:buChar char="-"/>
            </a:pPr>
            <a:r>
              <a:rPr lang="pt-BR" dirty="0"/>
              <a:t>Não ocorrência de alienação em 2018;</a:t>
            </a:r>
          </a:p>
          <a:p>
            <a:pPr marL="171450" indent="-171450">
              <a:buFontTx/>
              <a:buChar char="-"/>
            </a:pPr>
            <a:r>
              <a:rPr lang="pt-BR" dirty="0"/>
              <a:t>Queda de repasses de convênios (Estado em recuperação Fiscal e União com problemas fiscais);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88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 Variação de Outras Receitas em decorrência de reclassificação contábil.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87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ICMS maior receita, seguido de FUNDEB (do qual é aplicado 90% na Remuneração dos Professores), FPM e depois SUS;</a:t>
            </a:r>
          </a:p>
          <a:p>
            <a:r>
              <a:rPr lang="pt-BR" dirty="0"/>
              <a:t>FNAS diminuição dos recursos repassados pela União/Estado;</a:t>
            </a:r>
          </a:p>
          <a:p>
            <a:r>
              <a:rPr lang="pt-BR" dirty="0"/>
              <a:t>Não ocorrência do FEX;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variação menor em relação aos exercícios anteriores decorre de ações da prefeitura para desonerar a folha, mas também devido a reclassificação contábil de despesas para fins de apuração do limite de gastos com pessoal. Exemplo: Estagiários, Professores Substitutos, Indenizações.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50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Principais motivos para aumento da despesas de custeio:</a:t>
            </a:r>
          </a:p>
          <a:p>
            <a:endParaRPr lang="pt-BR" dirty="0"/>
          </a:p>
          <a:p>
            <a:r>
              <a:rPr lang="pt-BR" dirty="0"/>
              <a:t>1 – Desoneração da Folha de Pagamento em Serviços de PF, Indenizações;</a:t>
            </a:r>
          </a:p>
          <a:p>
            <a:r>
              <a:rPr lang="pt-BR" dirty="0"/>
              <a:t>2 – Aumento da demanda e dos preços de combustível, peças, etc.</a:t>
            </a:r>
          </a:p>
          <a:p>
            <a:r>
              <a:rPr lang="pt-BR" dirty="0"/>
              <a:t>3 – Aumento da demanda e dos preços de exames, cirurgias e medicamentos;</a:t>
            </a:r>
          </a:p>
          <a:p>
            <a:r>
              <a:rPr lang="pt-BR" dirty="0"/>
              <a:t>4 – Materiais utilizados em obras e reformas executados de forma direta pela entidade (a partir de 2019 aparecerá como investimentos);</a:t>
            </a:r>
          </a:p>
          <a:p>
            <a:r>
              <a:rPr lang="pt-BR" dirty="0"/>
              <a:t>6 – Aumento da estrutura administrativa do município (escolas, creches, </a:t>
            </a:r>
            <a:r>
              <a:rPr lang="pt-BR" dirty="0" err="1"/>
              <a:t>ubs</a:t>
            </a:r>
            <a:r>
              <a:rPr lang="pt-BR" dirty="0"/>
              <a:t>) que demanda em mais aquisição de serviços;</a:t>
            </a:r>
          </a:p>
          <a:p>
            <a:r>
              <a:rPr lang="pt-BR" dirty="0"/>
              <a:t>7 – Aporte Financeiro ao RPPS;</a:t>
            </a:r>
          </a:p>
          <a:p>
            <a:r>
              <a:rPr lang="pt-BR" dirty="0"/>
              <a:t>8 – Informações disponíveis em tempo real no Portal da Transparência;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90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Investimento em Equipamentos Hospitalares: R$ 700.000</a:t>
            </a:r>
          </a:p>
          <a:p>
            <a:r>
              <a:rPr lang="pt-BR" dirty="0"/>
              <a:t>Investimentos em Equipamentos de TI: R$ 860.000</a:t>
            </a:r>
          </a:p>
          <a:p>
            <a:r>
              <a:rPr lang="pt-BR" dirty="0"/>
              <a:t>Investimentos em Veículos, Vans, Caminhões: R$ 1.700.000</a:t>
            </a:r>
          </a:p>
          <a:p>
            <a:r>
              <a:rPr lang="pt-BR" dirty="0"/>
              <a:t>Investimentos em Móveis/Equipamentos: R$ 450.000</a:t>
            </a:r>
          </a:p>
          <a:p>
            <a:r>
              <a:rPr lang="pt-BR" dirty="0"/>
              <a:t>Investimentos em Playgrounds: R$ 250.000</a:t>
            </a:r>
          </a:p>
          <a:p>
            <a:r>
              <a:rPr lang="pt-BR" dirty="0"/>
              <a:t>Obras:  R$ 2.176.206,86 </a:t>
            </a:r>
          </a:p>
          <a:p>
            <a:endParaRPr lang="pt-BR" dirty="0"/>
          </a:p>
          <a:p>
            <a:r>
              <a:rPr lang="pt-BR" dirty="0"/>
              <a:t>Amortização de Dívida de parcelamentos ref. Investimentos: R$ 5.234.850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94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Educação e Saúde: maiores orçamentos (impactos de aumentos de estrutura e de custo é maior nesta secretaria);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Variação da Educação e Saúde (R$ 21.060.375 dos R$ 30.665,381) representa 68,67% da variação total sobrando 31,32% de variação nas demais secretarias; Lembrando que essas duas secretarias representam 64% da despesa realizada do município;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Se questionarem: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dirty="0"/>
              <a:t>Gabinete: despesas de comunicação de toda a prefeitura;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dirty="0"/>
              <a:t>Fazenda: 1 milhão de aporte para cobertura do Déficit da Previdência;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dirty="0"/>
              <a:t>Oportunizar a secretários presentes a fazer uso da palavra;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9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69562"/>
            <a:ext cx="11713301" cy="551126"/>
          </a:xfrm>
        </p:spPr>
        <p:txBody>
          <a:bodyPr/>
          <a:lstStyle>
            <a:lvl1pPr>
              <a:defRPr>
                <a:ln w="3175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620688"/>
            <a:ext cx="11689297" cy="59046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6" name="Picture 2" descr="http://www.sorriso.mt.gov.br/imgs/logo_h.png">
            <a:extLst>
              <a:ext uri="{FF2B5EF4-FFF2-40B4-BE49-F238E27FC236}">
                <a16:creationId xmlns="" xmlns:a16="http://schemas.microsoft.com/office/drawing/2014/main" id="{7E34E4F5-0F0B-4B6D-8FC6-7DAEC7811E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4468"/>
          <a:stretch/>
        </p:blipFill>
        <p:spPr bwMode="auto">
          <a:xfrm>
            <a:off x="10282297" y="69562"/>
            <a:ext cx="1646351" cy="5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642750"/>
            <a:ext cx="5612809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39" y="642750"/>
            <a:ext cx="561280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096000" y="620690"/>
            <a:ext cx="0" cy="61206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sorriso.mt.gov.br/imgs/logo_h.png">
            <a:extLst>
              <a:ext uri="{FF2B5EF4-FFF2-40B4-BE49-F238E27FC236}">
                <a16:creationId xmlns="" xmlns:a16="http://schemas.microsoft.com/office/drawing/2014/main" id="{FD65A51B-B477-4120-BCB5-19EBC1139D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4468"/>
          <a:stretch/>
        </p:blipFill>
        <p:spPr bwMode="auto">
          <a:xfrm>
            <a:off x="10282297" y="69562"/>
            <a:ext cx="1646351" cy="5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4" name="Picture 2" descr="http://www.sorriso.mt.gov.br/imgs/logo_h.png">
            <a:extLst>
              <a:ext uri="{FF2B5EF4-FFF2-40B4-BE49-F238E27FC236}">
                <a16:creationId xmlns="" xmlns:a16="http://schemas.microsoft.com/office/drawing/2014/main" id="{FB95B0F5-921E-482D-B66E-76CA2B66F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4468"/>
          <a:stretch/>
        </p:blipFill>
        <p:spPr bwMode="auto">
          <a:xfrm>
            <a:off x="10488488" y="69562"/>
            <a:ext cx="1440160" cy="4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12281"/>
            <a:ext cx="12192000" cy="4572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1" y="91436"/>
            <a:ext cx="11713301" cy="45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620688"/>
            <a:ext cx="11713301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6FCE2E9B-130F-44EC-A00A-C1AEF3718EBC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spc="-100" baseline="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juli\OneDrive\ForGov\Clientes\PM%20Sorriso\2018\Audi&#234;ncia%20-%202&#186;%20Quadrimestre\AvaliacaoQuadrimestral.xlsx!06!%5bAvaliacaoQuadrimestral.xlsx%5d06%20Gr&#225;fico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file:///C:\Users\ejuli\OneDrive\ForGov\Clientes\PM%20Sorriso\2018\An&#225;lise%20Geral\Analise2018_Liquidado.xlsx!02!L27C4:L30C10" TargetMode="Externa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Users\ejuli\OneDrive\ForGov\Clientes\PM%20Sorriso\2018\An&#225;lise%20Geral\Analise2018_Liquidado.xlsx!04!L27C4:L30C10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ejuli\OneDrive\ForGov\Clientes\PM%20Sorriso\2018\An&#225;lise%20Geral\Analise2018_Liquidado.xlsx!04!%5bAnalise2018_Liquidado.xlsx%5d04%20Gr&#225;fico%2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ejuli\OneDrive\ForGov\Clientes\PM%20Sorriso\2018\An&#225;lise%20Geral\Analise2018_Liquidado.xlsx!06!L27C4:L30C10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C:\Users\ejuli\OneDrive\ForGov\Clientes\PM%20Sorriso\2018\An&#225;lise%20Geral\Analise2018_Liquidado.xlsx!06!%5bAnalise2018_Liquidado.xlsx%5d06%20Gr&#225;fico%2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Users\ejuli\OneDrive\ForGov\Clientes\PM%20Sorriso\2018\An&#225;lise%20Geral\Analise2018_Liquidado.xlsx!08!L27C4:L30C10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Users\ejuli\OneDrive\ForGov\Clientes\PM%20Sorriso\2018\An&#225;lise%20Geral\Analise2018_Liquidado.xlsx!08!%5bAnalise2018_Liquidado.xlsx%5d08%20Gr&#225;fico%2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file:///C:\Users\ejuli\OneDrive\ForGov\Clientes\PM%20Sorriso\2018\Audi&#234;ncia%20-%202&#186;%20Quadrimestre\AvaliacaoQuadrimestral.xlsx!08!L1C1:L20C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juli\OneDrive\ForGov\Clientes\PM%20Sorriso\2018\Audi&#234;ncia%20-%202&#186;%20Quadrimestre\AvaliacaoQuadrimestral.xlsx!09!L1C1:L7C6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juli\OneDrive\ForGov\Clientes\PM%20Sorriso\2018\An&#225;lise%20Geral\Analise2018_Financeiro.xlsx!4!L2C1:L9C5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file:///C:\Users\ejuli\OneDrive\ForGov\Clientes\PM%20Sorriso\2018\An&#225;lise%20Geral\Analise2018_Financeiro.xlsx!4!L11C6:L14C10" TargetMode="Externa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oleObject" Target="file:///C:\Users\ejuli\OneDrive\ForGov\Clientes\PM%20Sorriso\2018\Audi&#234;ncia%20-%202&#186;%20Quadrimestre\AvaliacaoQuadrimestral.xlsx!10!L1C1:L7C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emf"/><Relationship Id="rId4" Type="http://schemas.openxmlformats.org/officeDocument/2006/relationships/oleObject" Target="file:///C:\Users\ejuli\OneDrive\ForGov\Clientes\PM%20Sorriso\2018\An&#225;lise%20Geral\Analise2018_Financeiro.xlsx!Planilha1!L2C1:L19C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emf"/><Relationship Id="rId4" Type="http://schemas.openxmlformats.org/officeDocument/2006/relationships/oleObject" Target="file:///C:\Users\ejuli\OneDrive\ForGov\Clientes\PM%20Sorriso\2018\Audi&#234;ncia%20-%202&#186;%20Quadrimestre\AvaliacaoQuadrimestral.xlsx!11!L1C1:L5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file:///C:\Users\ejuli\OneDrive\ForGov\Clientes\PM%20Sorriso\Gastos%20com%20Pessoal\Gastos%20com%20Pessoal%20-%20PM%20Sorriso.xlsx!Hist%20(2)!%5bGastos%20com%20Pessoal%20-%20PM%20Sorriso.xlsx%5dHist%20(2)%20Gr&#225;fico%201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C:\Users\ejuli\OneDrive\ForGov\Clientes\PM%20Sorriso\Gastos%20com%20Pessoal\Gastos%20com%20Pessoal%20-%20PM%20Sorriso.xlsx!Hist!%5bGastos%20com%20Pessoal%20-%20PM%20Sorriso.xlsx%5dHist%20Gr&#225;fico%20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ejuli\OneDrive\ForGov\Clientes\PM%20Sorriso\2018\An&#225;lise%20Geral\Analise2018_Receita.xlsx!03!L27C4:L30C10" TargetMode="External"/><Relationship Id="rId5" Type="http://schemas.openxmlformats.org/officeDocument/2006/relationships/image" Target="../media/image3.emf"/><Relationship Id="rId4" Type="http://schemas.openxmlformats.org/officeDocument/2006/relationships/oleObject" Target="file:///C:\Users\ejuli\OneDrive\ForGov\Clientes\PM%20Sorriso\2018\Audi&#234;ncia%20-%202&#186;%20Quadrimestre\AvaliacaoQuadrimestral.xlsx!01!%5bAvaliacaoQuadrimestral.xlsx%5d01%20Gr&#225;fico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Users\ejuli\OneDrive\ForGov\Clientes\PM%20Sorriso\2018\Audi&#234;ncia%20-%202&#186;%20Quadrimestre\AvaliacaoQuadrimestral.xlsx!02!L1C1:L13C9" TargetMode="External"/><Relationship Id="rId5" Type="http://schemas.openxmlformats.org/officeDocument/2006/relationships/image" Target="../media/image5.emf"/><Relationship Id="rId4" Type="http://schemas.openxmlformats.org/officeDocument/2006/relationships/oleObject" Target="file:///C:\Users\ejuli\OneDrive\ForGov\Clientes\PM%20Sorriso\2018\Audi&#234;ncia%20-%202&#186;%20Quadrimestre\AvaliacaoQuadrimestral.xlsx!02!%5bAvaliacaoQuadrimestral.xlsx%5d02%20Gr&#225;fico%2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ejuli\OneDrive\ForGov\Clientes\PM%20Sorriso\2018\Audi&#234;ncia%20-%202&#186;%20Quadrimestre\AvaliacaoQuadrimestral.xlsx!04!L1C1:L9C9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Users\ejuli\OneDrive\ForGov\Clientes\PM%20Sorriso\2018\Audi&#234;ncia%20-%202&#186;%20Quadrimestre\AvaliacaoQuadrimestral.xlsx!04!%5bAvaliacaoQuadrimestral.xlsx%5d04%20Gr&#225;fico%2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Users\ejuli\OneDrive\ForGov\Clientes\PM%20Sorriso\2018\Audi&#234;ncia%20-%202&#186;%20Quadrimestre\AvaliacaoQuadrimestral.xlsx!03!L1C1:L14C9" TargetMode="External"/><Relationship Id="rId5" Type="http://schemas.openxmlformats.org/officeDocument/2006/relationships/image" Target="../media/image9.emf"/><Relationship Id="rId4" Type="http://schemas.openxmlformats.org/officeDocument/2006/relationships/oleObject" Target="file:///C:\Users\ejuli\OneDrive\ForGov\Clientes\PM%20Sorriso\2018\Audi&#234;ncia%20-%202&#186;%20Quadrimestre\AvaliacaoQuadrimestral.xlsx!03!%5bAvaliacaoQuadrimestral.xlsx%5d03%20Gr&#225;fico%20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juli\OneDrive\ForGov\Clientes\PM%20Sorriso\2018\Audi&#234;ncia%20-%202&#186;%20Quadrimestre\AvaliacaoQuadrimestral.xlsx!05!%5bAvaliacaoQuadrimestral.xlsx%5d05%20Gr&#225;fico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file:///C:\Users\ejuli\OneDrive\ForGov\Clientes\PM%20Sorriso\2018\An&#225;lise%20Geral\Analise2018_Empenhado.xlsx!02!L27C4:L30C10" TargetMode="Externa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2348881"/>
            <a:ext cx="10369152" cy="1008112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</a:rPr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3501008"/>
            <a:ext cx="10585176" cy="720080"/>
          </a:xfrm>
        </p:spPr>
        <p:txBody>
          <a:bodyPr>
            <a:normAutofit/>
          </a:bodyPr>
          <a:lstStyle/>
          <a:p>
            <a:pPr marL="64008" algn="ctr"/>
            <a:r>
              <a:rPr lang="pt-BR" b="1" dirty="0"/>
              <a:t>Avaliação do Cumprimento de Metas Fiscais – 3º Quadrimestre/2018</a:t>
            </a:r>
          </a:p>
        </p:txBody>
      </p:sp>
      <p:pic>
        <p:nvPicPr>
          <p:cNvPr id="2050" name="Picture 2" descr="http://www.sorriso.mt.gov.br/imgs/logo_h.png">
            <a:extLst>
              <a:ext uri="{FF2B5EF4-FFF2-40B4-BE49-F238E27FC236}">
                <a16:creationId xmlns="" xmlns:a16="http://schemas.microsoft.com/office/drawing/2014/main" id="{2A7088F2-1F39-4501-8D04-44B745D5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635569"/>
            <a:ext cx="3744416" cy="17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7393C09-F656-4A99-B35B-683AC0759555}"/>
              </a:ext>
            </a:extLst>
          </p:cNvPr>
          <p:cNvSpPr txBox="1"/>
          <p:nvPr/>
        </p:nvSpPr>
        <p:spPr>
          <a:xfrm>
            <a:off x="4906187" y="6381328"/>
            <a:ext cx="219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de janeiro de 2019</a:t>
            </a:r>
          </a:p>
        </p:txBody>
      </p:sp>
    </p:spTree>
    <p:extLst>
      <p:ext uri="{BB962C8B-B14F-4D97-AF65-F5344CB8AC3E}">
        <p14:creationId xmlns:p14="http://schemas.microsoft.com/office/powerpoint/2010/main" val="2846079423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6611FB-92F3-47C4-A17D-5B5DF25C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das Metas de Despesa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341BFDE-AF80-43AC-9683-E9CC99C0112A}"/>
              </a:ext>
            </a:extLst>
          </p:cNvPr>
          <p:cNvSpPr txBox="1"/>
          <p:nvPr/>
        </p:nvSpPr>
        <p:spPr>
          <a:xfrm>
            <a:off x="7968208" y="5288292"/>
            <a:ext cx="3984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u="sng" dirty="0"/>
              <a:t>Nota explicativa:</a:t>
            </a:r>
          </a:p>
          <a:p>
            <a:r>
              <a:rPr lang="pt-BR" sz="1400" i="1" dirty="0"/>
              <a:t>A </a:t>
            </a:r>
            <a:r>
              <a:rPr lang="pt-BR" sz="1400" b="1" i="1" dirty="0"/>
              <a:t>liquidação</a:t>
            </a:r>
            <a:r>
              <a:rPr lang="pt-BR" sz="1400" i="1" dirty="0"/>
              <a:t> da despesa é, normalmente, processada pelas secretarias ao receberem o objeto do empenho, verificando o direito do credor através dos comprovantes de entrega do material ou prestação de serviço.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BA7CDE95-E023-43AE-9521-92B601306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1232"/>
              </p:ext>
            </p:extLst>
          </p:nvPr>
        </p:nvGraphicFramePr>
        <p:xfrm>
          <a:off x="228598" y="620688"/>
          <a:ext cx="1173480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Worksheet" r:id="rId3" imgW="11734859" imgH="4562442" progId="Excel.Sheet.12">
                  <p:link updateAutomatic="1"/>
                </p:oleObj>
              </mc:Choice>
              <mc:Fallback>
                <p:oleObj name="Worksheet" r:id="rId3" imgW="11734859" imgH="45624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8" y="620688"/>
                        <a:ext cx="11734800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3C9FC6A4-7839-477D-9AF1-EEC10239B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192377"/>
              </p:ext>
            </p:extLst>
          </p:nvPr>
        </p:nvGraphicFramePr>
        <p:xfrm>
          <a:off x="983432" y="5288292"/>
          <a:ext cx="6029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Worksheet" r:id="rId5" imgW="6029423" imgH="1266652" progId="Excel.Sheet.12">
                  <p:link updateAutomatic="1"/>
                </p:oleObj>
              </mc:Choice>
              <mc:Fallback>
                <p:oleObj name="Worksheet" r:id="rId5" imgW="6029423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432" y="5288292"/>
                        <a:ext cx="60293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397976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E736A7-6019-4F84-A10F-8104B036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da Despesa com Pessoal e Encargos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6114BF47-AC6A-45DA-B1B6-5EECA76C4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03850"/>
              </p:ext>
            </p:extLst>
          </p:nvPr>
        </p:nvGraphicFramePr>
        <p:xfrm>
          <a:off x="239347" y="548679"/>
          <a:ext cx="11713301" cy="429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Worksheet" r:id="rId4" imgW="12306430" imgH="4514850" progId="Excel.Sheet.12">
                  <p:link updateAutomatic="1"/>
                </p:oleObj>
              </mc:Choice>
              <mc:Fallback>
                <p:oleObj name="Worksheet" r:id="rId4" imgW="12306430" imgH="45148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347" y="548679"/>
                        <a:ext cx="11713301" cy="429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ED5897DC-BCF9-4D1E-BBA5-01E225560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36649"/>
              </p:ext>
            </p:extLst>
          </p:nvPr>
        </p:nvGraphicFramePr>
        <p:xfrm>
          <a:off x="3081334" y="5042496"/>
          <a:ext cx="6029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Worksheet" r:id="rId6" imgW="6029423" imgH="1266652" progId="Excel.Sheet.12">
                  <p:link updateAutomatic="1"/>
                </p:oleObj>
              </mc:Choice>
              <mc:Fallback>
                <p:oleObj name="Worksheet" r:id="rId6" imgW="6029423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334" y="5042496"/>
                        <a:ext cx="60293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466883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72F0D2-32F6-4CE5-AFF5-335D375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da Despesa de Custeio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1BE16D2C-252D-4772-BDAB-C6E04DECC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97627"/>
              </p:ext>
            </p:extLst>
          </p:nvPr>
        </p:nvGraphicFramePr>
        <p:xfrm>
          <a:off x="239347" y="544471"/>
          <a:ext cx="11713301" cy="429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4" imgW="12306430" imgH="4514850" progId="Excel.Sheet.12">
                  <p:link updateAutomatic="1"/>
                </p:oleObj>
              </mc:Choice>
              <mc:Fallback>
                <p:oleObj name="Worksheet" r:id="rId4" imgW="12306430" imgH="45148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347" y="544471"/>
                        <a:ext cx="11713301" cy="429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EDAC2AB9-36E4-4D3F-B56B-77DF6CED8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64633"/>
              </p:ext>
            </p:extLst>
          </p:nvPr>
        </p:nvGraphicFramePr>
        <p:xfrm>
          <a:off x="3081334" y="5293908"/>
          <a:ext cx="6029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Worksheet" r:id="rId6" imgW="6029423" imgH="1266652" progId="Excel.Sheet.12">
                  <p:link updateAutomatic="1"/>
                </p:oleObj>
              </mc:Choice>
              <mc:Fallback>
                <p:oleObj name="Worksheet" r:id="rId6" imgW="6029423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1334" y="5293908"/>
                        <a:ext cx="60293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019034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4AA7AF-31BB-4895-95C5-1BB9F050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da Despesa com Investimentos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8B8A8B22-D09B-41F0-BACA-A9E40528E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78407"/>
              </p:ext>
            </p:extLst>
          </p:nvPr>
        </p:nvGraphicFramePr>
        <p:xfrm>
          <a:off x="239347" y="548679"/>
          <a:ext cx="11713301" cy="429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Worksheet" r:id="rId4" imgW="12306430" imgH="4514850" progId="Excel.Sheet.12">
                  <p:link updateAutomatic="1"/>
                </p:oleObj>
              </mc:Choice>
              <mc:Fallback>
                <p:oleObj name="Worksheet" r:id="rId4" imgW="12306430" imgH="45148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347" y="548679"/>
                        <a:ext cx="11713301" cy="429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C98F1D3A-6CDB-4D04-BFD8-2ECB15E0C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43172"/>
              </p:ext>
            </p:extLst>
          </p:nvPr>
        </p:nvGraphicFramePr>
        <p:xfrm>
          <a:off x="3359696" y="5042496"/>
          <a:ext cx="6029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Worksheet" r:id="rId6" imgW="6029423" imgH="1266652" progId="Excel.Sheet.12">
                  <p:link updateAutomatic="1"/>
                </p:oleObj>
              </mc:Choice>
              <mc:Fallback>
                <p:oleObj name="Worksheet" r:id="rId6" imgW="6029423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9696" y="5042496"/>
                        <a:ext cx="60293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630935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C4CD02-805A-429A-9AE1-213720DB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Despesa por Secretaria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2930312F-E784-4CAF-A164-B017E870D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85783"/>
              </p:ext>
            </p:extLst>
          </p:nvPr>
        </p:nvGraphicFramePr>
        <p:xfrm>
          <a:off x="658195" y="657259"/>
          <a:ext cx="10875609" cy="610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Worksheet" r:id="rId4" imgW="10210800" imgH="5734223" progId="Excel.Sheet.12">
                  <p:link updateAutomatic="1"/>
                </p:oleObj>
              </mc:Choice>
              <mc:Fallback>
                <p:oleObj name="Worksheet" r:id="rId4" imgW="10210800" imgH="5734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195" y="657259"/>
                        <a:ext cx="10875609" cy="6107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624485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0E40C4-87C9-4F23-BB3D-F83109B1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Orçamentário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0C66D4D-C06C-4C44-950C-0ED73C258A08}"/>
              </a:ext>
            </a:extLst>
          </p:cNvPr>
          <p:cNvSpPr txBox="1"/>
          <p:nvPr/>
        </p:nvSpPr>
        <p:spPr>
          <a:xfrm>
            <a:off x="2684438" y="4500562"/>
            <a:ext cx="674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u="sng" dirty="0"/>
              <a:t>Nota explicativa:</a:t>
            </a:r>
          </a:p>
          <a:p>
            <a:endParaRPr lang="pt-BR" sz="1400" i="1" dirty="0"/>
          </a:p>
          <a:p>
            <a:r>
              <a:rPr lang="pt-BR" sz="1400" i="1" dirty="0"/>
              <a:t>Confronto da receita com a despesa, desconsiderando os valores executados a partir de Superávit do Exercício Anterior.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3F5E6A44-0ECC-44FE-8DE3-60A372503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89544"/>
              </p:ext>
            </p:extLst>
          </p:nvPr>
        </p:nvGraphicFramePr>
        <p:xfrm>
          <a:off x="2684438" y="2357437"/>
          <a:ext cx="67437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Worksheet" r:id="rId3" imgW="6743744" imgH="2143066" progId="Excel.Sheet.12">
                  <p:link updateAutomatic="1"/>
                </p:oleObj>
              </mc:Choice>
              <mc:Fallback>
                <p:oleObj name="Worksheet" r:id="rId3" imgW="6743744" imgH="21430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438" y="2357437"/>
                        <a:ext cx="67437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70226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Dívida pública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de dívida</a:t>
            </a:r>
          </a:p>
        </p:txBody>
      </p:sp>
    </p:spTree>
    <p:extLst>
      <p:ext uri="{BB962C8B-B14F-4D97-AF65-F5344CB8AC3E}">
        <p14:creationId xmlns:p14="http://schemas.microsoft.com/office/powerpoint/2010/main" val="3534742834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9EC0873-3A15-42EB-8FF9-6C9E155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da Dívida Pública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C9018758-CEF2-4140-8817-6CAC027CC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4590"/>
              </p:ext>
            </p:extLst>
          </p:nvPr>
        </p:nvGraphicFramePr>
        <p:xfrm>
          <a:off x="2581275" y="853827"/>
          <a:ext cx="70294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Worksheet" r:id="rId3" imgW="7029645" imgH="2143125" progId="Excel.Sheet.12">
                  <p:link updateAutomatic="1"/>
                </p:oleObj>
              </mc:Choice>
              <mc:Fallback>
                <p:oleObj name="Worksheet" r:id="rId3" imgW="7029645" imgH="21431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1275" y="853827"/>
                        <a:ext cx="702945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10631F2D-47B5-4F9E-A680-525402927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68278"/>
              </p:ext>
            </p:extLst>
          </p:nvPr>
        </p:nvGraphicFramePr>
        <p:xfrm>
          <a:off x="3952875" y="3861049"/>
          <a:ext cx="42862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Worksheet" r:id="rId5" imgW="4286445" imgH="1314450" progId="Excel.Sheet.12">
                  <p:link updateAutomatic="1"/>
                </p:oleObj>
              </mc:Choice>
              <mc:Fallback>
                <p:oleObj name="Worksheet" r:id="rId5" imgW="4286445" imgH="1314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875" y="3861049"/>
                        <a:ext cx="4286250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78669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A6E444-5734-47A5-9B6A-1B3EE97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Dívida Consolidada Líquida - DCL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23EA5B43-3075-433A-B999-52C010B43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12757"/>
              </p:ext>
            </p:extLst>
          </p:nvPr>
        </p:nvGraphicFramePr>
        <p:xfrm>
          <a:off x="2366963" y="2205038"/>
          <a:ext cx="74580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Worksheet" r:id="rId4" imgW="7458064" imgH="1905026" progId="Excel.Sheet.12">
                  <p:link updateAutomatic="1"/>
                </p:oleObj>
              </mc:Choice>
              <mc:Fallback>
                <p:oleObj name="Worksheet" r:id="rId4" imgW="7458064" imgH="19050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6963" y="2205038"/>
                        <a:ext cx="745807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8EBFEBE-77FD-4805-A17E-CD4508219BD6}"/>
              </a:ext>
            </a:extLst>
          </p:cNvPr>
          <p:cNvSpPr txBox="1"/>
          <p:nvPr/>
        </p:nvSpPr>
        <p:spPr>
          <a:xfrm>
            <a:off x="2366961" y="4221088"/>
            <a:ext cx="7458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u="sng" dirty="0"/>
              <a:t>Nota explicativa:</a:t>
            </a:r>
          </a:p>
          <a:p>
            <a:endParaRPr lang="pt-BR" sz="1400" i="1" dirty="0"/>
          </a:p>
          <a:p>
            <a:r>
              <a:rPr lang="pt-BR" sz="1400" i="1" dirty="0"/>
              <a:t>Resultado Nominal: representa a variação do estoque de Dívida Consolidada Líquida de um exercício para outro.</a:t>
            </a:r>
          </a:p>
          <a:p>
            <a:r>
              <a:rPr lang="pt-BR" sz="1400" i="1" dirty="0"/>
              <a:t>Dívida Consolidada Líquida: Dívida Pública deduzida do Ativo Financeiro menos Restos a Pagar Processados.</a:t>
            </a:r>
          </a:p>
        </p:txBody>
      </p:sp>
    </p:spTree>
    <p:extLst>
      <p:ext uri="{BB962C8B-B14F-4D97-AF65-F5344CB8AC3E}">
        <p14:creationId xmlns:p14="http://schemas.microsoft.com/office/powerpoint/2010/main" val="2150794960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99C816-1100-4103-9F22-12D7013B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Disponibilidade por Fonte de Recursos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765128F5-F3B5-4E5A-9549-179465650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29481"/>
              </p:ext>
            </p:extLst>
          </p:nvPr>
        </p:nvGraphicFramePr>
        <p:xfrm>
          <a:off x="276225" y="889000"/>
          <a:ext cx="1163955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4" imgW="11639615" imgH="5076998" progId="Excel.Sheet.12">
                  <p:link updateAutomatic="1"/>
                </p:oleObj>
              </mc:Choice>
              <mc:Fallback>
                <p:oleObj name="Worksheet" r:id="rId4" imgW="11639615" imgH="50769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889000"/>
                        <a:ext cx="11639550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33978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AB56714-3E71-47B2-8C74-F44C5A22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Audiência Pública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464EA78E-50E0-49A0-AEBF-8F0F214A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Avaliar o cumprimento das metas fiscais do quadrimestre;</a:t>
            </a:r>
          </a:p>
          <a:p>
            <a:endParaRPr lang="pt-BR" dirty="0"/>
          </a:p>
          <a:p>
            <a:r>
              <a:rPr lang="pt-BR" dirty="0"/>
              <a:t>Fundamentação legal:</a:t>
            </a:r>
          </a:p>
          <a:p>
            <a:pPr lvl="1"/>
            <a:r>
              <a:rPr lang="pt-BR" dirty="0"/>
              <a:t>Lei de Responsabilidade Fiscal – art. 9º § 4º;</a:t>
            </a:r>
          </a:p>
        </p:txBody>
      </p:sp>
    </p:spTree>
    <p:extLst>
      <p:ext uri="{BB962C8B-B14F-4D97-AF65-F5344CB8AC3E}">
        <p14:creationId xmlns:p14="http://schemas.microsoft.com/office/powerpoint/2010/main" val="1096029960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F578F2-9D6E-41A1-BEE1-13375040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legais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3C8677C-93E9-4356-942E-B3B8F069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Acompanhamentos dos principais limites legais</a:t>
            </a:r>
          </a:p>
        </p:txBody>
      </p:sp>
    </p:spTree>
    <p:extLst>
      <p:ext uri="{BB962C8B-B14F-4D97-AF65-F5344CB8AC3E}">
        <p14:creationId xmlns:p14="http://schemas.microsoft.com/office/powerpoint/2010/main" val="2461702885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D79215-067A-41FA-BE22-01F635E8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Legais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28F0DF86-7522-48BD-8B65-50E3B1C1D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49601"/>
              </p:ext>
            </p:extLst>
          </p:nvPr>
        </p:nvGraphicFramePr>
        <p:xfrm>
          <a:off x="800100" y="1689100"/>
          <a:ext cx="10591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4" imgW="10591946" imgH="3476514" progId="Excel.Sheet.12">
                  <p:link updateAutomatic="1"/>
                </p:oleObj>
              </mc:Choice>
              <mc:Fallback>
                <p:oleObj name="Worksheet" r:id="rId4" imgW="10591946" imgH="34765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1689100"/>
                        <a:ext cx="10591800" cy="347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789310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65D6EC-A488-438A-B039-0776EBE5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do Índice de Pessoal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26FC3D0F-47B9-4387-B5DF-83D5C8909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87399"/>
              </p:ext>
            </p:extLst>
          </p:nvPr>
        </p:nvGraphicFramePr>
        <p:xfrm>
          <a:off x="208327" y="548679"/>
          <a:ext cx="117443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4" imgW="11744336" imgH="2905288" progId="Excel.Sheet.12">
                  <p:link updateAutomatic="1"/>
                </p:oleObj>
              </mc:Choice>
              <mc:Fallback>
                <p:oleObj name="Worksheet" r:id="rId4" imgW="11744336" imgH="29052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327" y="548679"/>
                        <a:ext cx="117443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F3B63541-3917-4A38-9AB4-BD6EA97FB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37927"/>
              </p:ext>
            </p:extLst>
          </p:nvPr>
        </p:nvGraphicFramePr>
        <p:xfrm>
          <a:off x="208327" y="3453804"/>
          <a:ext cx="117062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Worksheet" r:id="rId6" imgW="11706075" imgH="3228995" progId="Excel.Sheet.12">
                  <p:link updateAutomatic="1"/>
                </p:oleObj>
              </mc:Choice>
              <mc:Fallback>
                <p:oleObj name="Worksheet" r:id="rId6" imgW="11706075" imgH="32289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327" y="3453804"/>
                        <a:ext cx="117062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472743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88ED668-D65F-41C5-A545-90BA3598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12192000" cy="67687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D87BA13-3449-404F-9EAA-1DA713D5F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7714"/>
          <a:stretch/>
        </p:blipFill>
        <p:spPr>
          <a:xfrm>
            <a:off x="4296306" y="2888346"/>
            <a:ext cx="3599388" cy="10813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A213F77-7B4F-4473-9662-0D8885D7900F}"/>
              </a:ext>
            </a:extLst>
          </p:cNvPr>
          <p:cNvSpPr txBox="1"/>
          <p:nvPr/>
        </p:nvSpPr>
        <p:spPr>
          <a:xfrm>
            <a:off x="5051884" y="1886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069284405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receita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de receita</a:t>
            </a:r>
          </a:p>
        </p:txBody>
      </p:sp>
    </p:spTree>
    <p:extLst>
      <p:ext uri="{BB962C8B-B14F-4D97-AF65-F5344CB8AC3E}">
        <p14:creationId xmlns:p14="http://schemas.microsoft.com/office/powerpoint/2010/main" val="789826130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das Metas de Receita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057FE09B-7B67-4EC1-8CA7-A8D3887A7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990135"/>
              </p:ext>
            </p:extLst>
          </p:nvPr>
        </p:nvGraphicFramePr>
        <p:xfrm>
          <a:off x="228600" y="577850"/>
          <a:ext cx="11733213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4" imgW="11734859" imgH="4562442" progId="Excel.Sheet.12">
                  <p:link updateAutomatic="1"/>
                </p:oleObj>
              </mc:Choice>
              <mc:Fallback>
                <p:oleObj name="Worksheet" r:id="rId4" imgW="11734859" imgH="45624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577850"/>
                        <a:ext cx="11733213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5EA5417F-7721-44E2-A166-890C888D5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719880"/>
              </p:ext>
            </p:extLst>
          </p:nvPr>
        </p:nvGraphicFramePr>
        <p:xfrm>
          <a:off x="3080543" y="5229200"/>
          <a:ext cx="6029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Worksheet" r:id="rId6" imgW="6029423" imgH="1266652" progId="Excel.Sheet.12">
                  <p:link updateAutomatic="1"/>
                </p:oleObj>
              </mc:Choice>
              <mc:Fallback>
                <p:oleObj name="Worksheet" r:id="rId6" imgW="6029423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0543" y="5229200"/>
                        <a:ext cx="60293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28765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112E32-2DBF-4DA7-B926-13C0D636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Receita Pública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9BA5E041-42A8-4493-BF0C-AEEAFAA99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33072"/>
              </p:ext>
            </p:extLst>
          </p:nvPr>
        </p:nvGraphicFramePr>
        <p:xfrm>
          <a:off x="1252537" y="4078288"/>
          <a:ext cx="968692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Worksheet" r:id="rId4" imgW="7743792" imgH="2133587" progId="Excel.Sheet.12">
                  <p:link updateAutomatic="1"/>
                </p:oleObj>
              </mc:Choice>
              <mc:Fallback>
                <p:oleObj name="Worksheet" r:id="rId4" imgW="7743792" imgH="21335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2537" y="4078288"/>
                        <a:ext cx="9686925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ED0C0588-6115-4028-85E0-4748F5F3C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24035"/>
              </p:ext>
            </p:extLst>
          </p:nvPr>
        </p:nvGraphicFramePr>
        <p:xfrm>
          <a:off x="1252537" y="641846"/>
          <a:ext cx="96869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Worksheet" r:id="rId6" imgW="9687024" imgH="3343451" progId="Excel.Sheet.12">
                  <p:link updateAutomatic="1"/>
                </p:oleObj>
              </mc:Choice>
              <mc:Fallback>
                <p:oleObj name="Worksheet" r:id="rId6" imgW="9687024" imgH="33434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2537" y="641846"/>
                        <a:ext cx="9686925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694968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C399D4-9AF9-4E90-9A74-3B1CC03D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Receita Tributária (Própria)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EFA15A98-09FC-4AA7-8E33-2EC5D75D2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57761"/>
              </p:ext>
            </p:extLst>
          </p:nvPr>
        </p:nvGraphicFramePr>
        <p:xfrm>
          <a:off x="1436687" y="3627117"/>
          <a:ext cx="93027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Worksheet" r:id="rId4" imgW="7429632" imgH="2267002" progId="Excel.Sheet.12">
                  <p:link updateAutomatic="1"/>
                </p:oleObj>
              </mc:Choice>
              <mc:Fallback>
                <p:oleObj name="Worksheet" r:id="rId4" imgW="7429632" imgH="22670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6687" y="3627117"/>
                        <a:ext cx="9302750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C47396B2-D09F-4D00-BBB0-7708C7D2A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50263"/>
              </p:ext>
            </p:extLst>
          </p:nvPr>
        </p:nvGraphicFramePr>
        <p:xfrm>
          <a:off x="1452562" y="840109"/>
          <a:ext cx="92868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Worksheet" r:id="rId6" imgW="9286864" imgH="2390938" progId="Excel.Sheet.12">
                  <p:link updateAutomatic="1"/>
                </p:oleObj>
              </mc:Choice>
              <mc:Fallback>
                <p:oleObj name="Worksheet" r:id="rId6" imgW="9286864" imgH="23909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2562" y="840109"/>
                        <a:ext cx="9286875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502508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D37864-091D-4C19-868F-EF8F901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das Transferências Correntes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7FAE852E-FC80-40F1-AE12-685169513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91594"/>
              </p:ext>
            </p:extLst>
          </p:nvPr>
        </p:nvGraphicFramePr>
        <p:xfrm>
          <a:off x="1402655" y="4435965"/>
          <a:ext cx="93630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Worksheet" r:id="rId4" imgW="7477019" imgH="1847798" progId="Excel.Sheet.12">
                  <p:link updateAutomatic="1"/>
                </p:oleObj>
              </mc:Choice>
              <mc:Fallback>
                <p:oleObj name="Worksheet" r:id="rId4" imgW="7477019" imgH="18477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2655" y="4435965"/>
                        <a:ext cx="93630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75ACBC23-64FE-4A31-A2A1-2449F6CCD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66261"/>
              </p:ext>
            </p:extLst>
          </p:nvPr>
        </p:nvGraphicFramePr>
        <p:xfrm>
          <a:off x="1404938" y="668338"/>
          <a:ext cx="93821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Worksheet" r:id="rId6" imgW="9381990" imgH="3581491" progId="Excel.Sheet.12">
                  <p:link updateAutomatic="1"/>
                </p:oleObj>
              </mc:Choice>
              <mc:Fallback>
                <p:oleObj name="Worksheet" r:id="rId6" imgW="9381990" imgH="35814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4938" y="668338"/>
                        <a:ext cx="9382125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395300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despesa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de despesa</a:t>
            </a:r>
          </a:p>
        </p:txBody>
      </p:sp>
    </p:spTree>
    <p:extLst>
      <p:ext uri="{BB962C8B-B14F-4D97-AF65-F5344CB8AC3E}">
        <p14:creationId xmlns:p14="http://schemas.microsoft.com/office/powerpoint/2010/main" val="1901977962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AE86049-2D16-4B98-8AD9-1CF567B9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das Metas de Despesa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51E224B-E8B7-43C6-8BAA-AB959FDB07CA}"/>
              </a:ext>
            </a:extLst>
          </p:cNvPr>
          <p:cNvSpPr txBox="1"/>
          <p:nvPr/>
        </p:nvSpPr>
        <p:spPr>
          <a:xfrm>
            <a:off x="7968208" y="5288292"/>
            <a:ext cx="3984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u="sng" dirty="0"/>
              <a:t>Nota explicativa:</a:t>
            </a:r>
          </a:p>
          <a:p>
            <a:r>
              <a:rPr lang="pt-BR" sz="1400" i="1" dirty="0"/>
              <a:t>O </a:t>
            </a:r>
            <a:r>
              <a:rPr lang="pt-BR" sz="1400" b="1" i="1" dirty="0"/>
              <a:t>empenho</a:t>
            </a:r>
            <a:r>
              <a:rPr lang="pt-BR" sz="1400" i="1" dirty="0"/>
              <a:t> é o valor que o órgão público reserva para efetuar um pagamento planejado, podendo ocorrer após a assinatura de um contrato de prestação de serviço por exemplo.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60F12CB9-3254-4BF0-AC7D-7053DD1EC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07193"/>
              </p:ext>
            </p:extLst>
          </p:nvPr>
        </p:nvGraphicFramePr>
        <p:xfrm>
          <a:off x="229283" y="637248"/>
          <a:ext cx="1173480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Worksheet" r:id="rId3" imgW="11734800" imgH="4562648" progId="Excel.Sheet.12">
                  <p:link updateAutomatic="1"/>
                </p:oleObj>
              </mc:Choice>
              <mc:Fallback>
                <p:oleObj name="Worksheet" r:id="rId3" imgW="11734800" imgH="45626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83" y="637248"/>
                        <a:ext cx="11734800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A9025674-6FBB-4864-9B6E-CAC0DE489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69875"/>
              </p:ext>
            </p:extLst>
          </p:nvPr>
        </p:nvGraphicFramePr>
        <p:xfrm>
          <a:off x="1127448" y="5288292"/>
          <a:ext cx="59626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Worksheet" r:id="rId5" imgW="5962845" imgH="1266652" progId="Excel.Sheet.12">
                  <p:link updateAutomatic="1"/>
                </p:oleObj>
              </mc:Choice>
              <mc:Fallback>
                <p:oleObj name="Worksheet" r:id="rId5" imgW="5962845" imgH="12666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448" y="5288292"/>
                        <a:ext cx="59626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153623"/>
      </p:ext>
    </p:extLst>
  </p:cSld>
  <p:clrMapOvr>
    <a:masterClrMapping/>
  </p:clrMapOvr>
  <p:transition spd="med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27345</TotalTime>
  <Words>865</Words>
  <Application>Microsoft Office PowerPoint</Application>
  <PresentationFormat>Personalizar</PresentationFormat>
  <Paragraphs>105</Paragraphs>
  <Slides>23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27</vt:i4>
      </vt:variant>
      <vt:variant>
        <vt:lpstr>Títulos de slides</vt:lpstr>
      </vt:variant>
      <vt:variant>
        <vt:i4>23</vt:i4>
      </vt:variant>
    </vt:vector>
  </HeadingPairs>
  <TitlesOfParts>
    <vt:vector size="51" baseType="lpstr">
      <vt:lpstr>Brilho</vt:lpstr>
      <vt:lpstr>C:\Users\ejuli\OneDrive\ForGov\Clientes\PM Sorriso\2018\Audiência - 2º Quadrimestre\AvaliacaoQuadrimestral.xlsx!01![AvaliacaoQuadrimestral.xlsx]01 Gráfico 1</vt:lpstr>
      <vt:lpstr>C:\Users\ejuli\OneDrive\ForGov\Clientes\PM Sorriso\2018\Análise Geral\Analise2018_Receita.xlsx!03!L27C4:L30C10</vt:lpstr>
      <vt:lpstr>C:\Users\ejuli\OneDrive\ForGov\Clientes\PM Sorriso\2018\Audiência - 2º Quadrimestre\AvaliacaoQuadrimestral.xlsx!02![AvaliacaoQuadrimestral.xlsx]02 Gráfico 1</vt:lpstr>
      <vt:lpstr>C:\Users\ejuli\OneDrive\ForGov\Clientes\PM Sorriso\2018\Audiência - 2º Quadrimestre\AvaliacaoQuadrimestral.xlsx!02!L1C1:L13C9</vt:lpstr>
      <vt:lpstr>C:\Users\ejuli\OneDrive\ForGov\Clientes\PM Sorriso\2018\Audiência - 2º Quadrimestre\AvaliacaoQuadrimestral.xlsx!04![AvaliacaoQuadrimestral.xlsx]04 Gráfico 1</vt:lpstr>
      <vt:lpstr>C:\Users\ejuli\OneDrive\ForGov\Clientes\PM Sorriso\2018\Audiência - 2º Quadrimestre\AvaliacaoQuadrimestral.xlsx!04!L1C1:L9C9</vt:lpstr>
      <vt:lpstr>C:\Users\ejuli\OneDrive\ForGov\Clientes\PM Sorriso\2018\Audiência - 2º Quadrimestre\AvaliacaoQuadrimestral.xlsx!03![AvaliacaoQuadrimestral.xlsx]03 Gráfico 1</vt:lpstr>
      <vt:lpstr>C:\Users\ejuli\OneDrive\ForGov\Clientes\PM Sorriso\2018\Audiência - 2º Quadrimestre\AvaliacaoQuadrimestral.xlsx!03!L1C1:L14C9</vt:lpstr>
      <vt:lpstr>C:\Users\ejuli\OneDrive\ForGov\Clientes\PM Sorriso\2018\Audiência - 2º Quadrimestre\AvaliacaoQuadrimestral.xlsx!05![AvaliacaoQuadrimestral.xlsx]05 Gráfico 1</vt:lpstr>
      <vt:lpstr>C:\Users\ejuli\OneDrive\ForGov\Clientes\PM Sorriso\2018\Análise Geral\Analise2018_Empenhado.xlsx!02!L27C4:L30C10</vt:lpstr>
      <vt:lpstr>C:\Users\ejuli\OneDrive\ForGov\Clientes\PM Sorriso\2018\Audiência - 2º Quadrimestre\AvaliacaoQuadrimestral.xlsx!06![AvaliacaoQuadrimestral.xlsx]06 Gráfico 1</vt:lpstr>
      <vt:lpstr>C:\Users\ejuli\OneDrive\ForGov\Clientes\PM Sorriso\2018\Análise Geral\Analise2018_Liquidado.xlsx!02!L27C4:L30C10</vt:lpstr>
      <vt:lpstr>C:\Users\ejuli\OneDrive\ForGov\Clientes\PM Sorriso\2018\Análise Geral\Analise2018_Liquidado.xlsx!04![Analise2018_Liquidado.xlsx]04 Gráfico 1</vt:lpstr>
      <vt:lpstr>C:\Users\ejuli\OneDrive\ForGov\Clientes\PM Sorriso\2018\Análise Geral\Analise2018_Liquidado.xlsx!04!L27C4:L30C10</vt:lpstr>
      <vt:lpstr>C:\Users\ejuli\OneDrive\ForGov\Clientes\PM Sorriso\2018\Análise Geral\Analise2018_Liquidado.xlsx!06![Analise2018_Liquidado.xlsx]06 Gráfico 1</vt:lpstr>
      <vt:lpstr>C:\Users\ejuli\OneDrive\ForGov\Clientes\PM Sorriso\2018\Análise Geral\Analise2018_Liquidado.xlsx!06!L27C4:L30C10</vt:lpstr>
      <vt:lpstr>C:\Users\ejuli\OneDrive\ForGov\Clientes\PM Sorriso\2018\Análise Geral\Analise2018_Liquidado.xlsx!08![Analise2018_Liquidado.xlsx]08 Gráfico 1</vt:lpstr>
      <vt:lpstr>C:\Users\ejuli\OneDrive\ForGov\Clientes\PM Sorriso\2018\Análise Geral\Analise2018_Liquidado.xlsx!08!L27C4:L30C10</vt:lpstr>
      <vt:lpstr>C:\Users\ejuli\OneDrive\ForGov\Clientes\PM Sorriso\2018\Audiência - 2º Quadrimestre\AvaliacaoQuadrimestral.xlsx!08!L1C1:L20C11</vt:lpstr>
      <vt:lpstr>C:\Users\ejuli\OneDrive\ForGov\Clientes\PM Sorriso\2018\Audiência - 2º Quadrimestre\AvaliacaoQuadrimestral.xlsx!09!L1C1:L7C6</vt:lpstr>
      <vt:lpstr>C:\Users\ejuli\OneDrive\ForGov\Clientes\PM Sorriso\2018\Análise Geral\Analise2018_Financeiro.xlsx!4!L2C1:L9C5</vt:lpstr>
      <vt:lpstr>C:\Users\ejuli\OneDrive\ForGov\Clientes\PM Sorriso\2018\Análise Geral\Analise2018_Financeiro.xlsx!4!L11C6:L14C10</vt:lpstr>
      <vt:lpstr>C:\Users\ejuli\OneDrive\ForGov\Clientes\PM Sorriso\2018\Audiência - 2º Quadrimestre\AvaliacaoQuadrimestral.xlsx!10!L1C1:L7C5</vt:lpstr>
      <vt:lpstr>C:\Users\ejuli\OneDrive\ForGov\Clientes\PM Sorriso\2018\Análise Geral\Analise2018_Financeiro.xlsx!Planilha1!L2C1:L19C7</vt:lpstr>
      <vt:lpstr>C:\Users\ejuli\OneDrive\ForGov\Clientes\PM Sorriso\2018\Audiência - 2º Quadrimestre\AvaliacaoQuadrimestral.xlsx!11!L1C1:L5C6</vt:lpstr>
      <vt:lpstr>C:\Users\ejuli\OneDrive\ForGov\Clientes\PM Sorriso\Gastos com Pessoal\Gastos com Pessoal - PM Sorriso.xlsx!Hist![Gastos com Pessoal - PM Sorriso.xlsx]Hist Gráfico 1</vt:lpstr>
      <vt:lpstr>C:\Users\ejuli\OneDrive\ForGov\Clientes\PM Sorriso\Gastos com Pessoal\Gastos com Pessoal - PM Sorriso.xlsx!Hist (2)![Gastos com Pessoal - PM Sorriso.xlsx]Hist (2) Gráfico 1</vt:lpstr>
      <vt:lpstr>AUDIÊNCIA PÚBLICA</vt:lpstr>
      <vt:lpstr>Objetivo da Audiência Pública</vt:lpstr>
      <vt:lpstr>Metas de receita</vt:lpstr>
      <vt:lpstr>Avaliação das Metas de Receita</vt:lpstr>
      <vt:lpstr>Evolução da Receita Pública</vt:lpstr>
      <vt:lpstr>Evolução da Receita Tributária (Própria)</vt:lpstr>
      <vt:lpstr>Evolução das Transferências Correntes</vt:lpstr>
      <vt:lpstr>Metas de despesa</vt:lpstr>
      <vt:lpstr>Avaliação das Metas de Despesa</vt:lpstr>
      <vt:lpstr>Avaliação das Metas de Despesa</vt:lpstr>
      <vt:lpstr>Histórico da Despesa com Pessoal e Encargos</vt:lpstr>
      <vt:lpstr>Histórico da Despesa de Custeio</vt:lpstr>
      <vt:lpstr>Histórico da Despesa com Investimentos</vt:lpstr>
      <vt:lpstr>Evolução da Despesa por Secretaria</vt:lpstr>
      <vt:lpstr>Resultado Orçamentário</vt:lpstr>
      <vt:lpstr>Dívida pública</vt:lpstr>
      <vt:lpstr>Histórico da Dívida Pública</vt:lpstr>
      <vt:lpstr>Dívida Consolidada Líquida - DCL</vt:lpstr>
      <vt:lpstr>Disponibilidade por Fonte de Recursos</vt:lpstr>
      <vt:lpstr>Índices legais</vt:lpstr>
      <vt:lpstr>Índices Legais</vt:lpstr>
      <vt:lpstr>Histórico do Índice de Pessoal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ForGov Consultoria</dc:title>
  <dc:creator>Edson Juliano Maestro</dc:creator>
  <cp:lastModifiedBy>user</cp:lastModifiedBy>
  <cp:revision>832</cp:revision>
  <cp:lastPrinted>2017-09-04T17:47:22Z</cp:lastPrinted>
  <dcterms:created xsi:type="dcterms:W3CDTF">2013-10-30T14:36:18Z</dcterms:created>
  <dcterms:modified xsi:type="dcterms:W3CDTF">2019-01-30T15:02:30Z</dcterms:modified>
</cp:coreProperties>
</file>