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12" r:id="rId1"/>
  </p:sldMasterIdLst>
  <p:notesMasterIdLst>
    <p:notesMasterId r:id="rId47"/>
  </p:notesMasterIdLst>
  <p:handoutMasterIdLst>
    <p:handoutMasterId r:id="rId48"/>
  </p:handoutMasterIdLst>
  <p:sldIdLst>
    <p:sldId id="256" r:id="rId2"/>
    <p:sldId id="434" r:id="rId3"/>
    <p:sldId id="400" r:id="rId4"/>
    <p:sldId id="403" r:id="rId5"/>
    <p:sldId id="405" r:id="rId6"/>
    <p:sldId id="410" r:id="rId7"/>
    <p:sldId id="407" r:id="rId8"/>
    <p:sldId id="435" r:id="rId9"/>
    <p:sldId id="436" r:id="rId10"/>
    <p:sldId id="437" r:id="rId11"/>
    <p:sldId id="412" r:id="rId12"/>
    <p:sldId id="438" r:id="rId13"/>
    <p:sldId id="439" r:id="rId14"/>
    <p:sldId id="441" r:id="rId15"/>
    <p:sldId id="443" r:id="rId16"/>
    <p:sldId id="442" r:id="rId17"/>
    <p:sldId id="444" r:id="rId18"/>
    <p:sldId id="445" r:id="rId19"/>
    <p:sldId id="417" r:id="rId20"/>
    <p:sldId id="415" r:id="rId21"/>
    <p:sldId id="447" r:id="rId22"/>
    <p:sldId id="448" r:id="rId23"/>
    <p:sldId id="449" r:id="rId24"/>
    <p:sldId id="450" r:id="rId25"/>
    <p:sldId id="451" r:id="rId26"/>
    <p:sldId id="452" r:id="rId27"/>
    <p:sldId id="453" r:id="rId28"/>
    <p:sldId id="454" r:id="rId29"/>
    <p:sldId id="455" r:id="rId30"/>
    <p:sldId id="456" r:id="rId31"/>
    <p:sldId id="457" r:id="rId32"/>
    <p:sldId id="458" r:id="rId33"/>
    <p:sldId id="440" r:id="rId34"/>
    <p:sldId id="413" r:id="rId35"/>
    <p:sldId id="459" r:id="rId36"/>
    <p:sldId id="460" r:id="rId37"/>
    <p:sldId id="461" r:id="rId38"/>
    <p:sldId id="462" r:id="rId39"/>
    <p:sldId id="463" r:id="rId40"/>
    <p:sldId id="464" r:id="rId41"/>
    <p:sldId id="465" r:id="rId42"/>
    <p:sldId id="466" r:id="rId43"/>
    <p:sldId id="467" r:id="rId44"/>
    <p:sldId id="468" r:id="rId45"/>
    <p:sldId id="399" r:id="rId46"/>
  </p:sldIdLst>
  <p:sldSz cx="12192000" cy="6858000"/>
  <p:notesSz cx="7104063" cy="102346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121" userDrawn="1">
          <p15:clr>
            <a:srgbClr val="A4A3A4"/>
          </p15:clr>
        </p15:guide>
        <p15:guide id="3" pos="760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liano Maestro" initials="JM" lastIdx="2" clrIdx="0">
    <p:extLst>
      <p:ext uri="{19B8F6BF-5375-455C-9EA6-DF929625EA0E}">
        <p15:presenceInfo xmlns:p15="http://schemas.microsoft.com/office/powerpoint/2012/main" userId="8d19bab517e26e0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DBED569-4797-4DF1-A0F4-6AAB3CD982D8}" styleName="Estilo Claro 3 - Ênfase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5758FB7-9AC5-4552-8A53-C91805E547FA}" styleName="Estilo com Tema 1 - Ênfas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7" autoAdjust="0"/>
    <p:restoredTop sz="84593" autoAdjust="0"/>
  </p:normalViewPr>
  <p:slideViewPr>
    <p:cSldViewPr>
      <p:cViewPr varScale="1">
        <p:scale>
          <a:sx n="76" d="100"/>
          <a:sy n="76" d="100"/>
        </p:scale>
        <p:origin x="1122" y="96"/>
      </p:cViewPr>
      <p:guideLst>
        <p:guide orient="horz" pos="2160"/>
        <p:guide pos="121"/>
        <p:guide pos="7605"/>
      </p:guideLst>
    </p:cSldViewPr>
  </p:slideViewPr>
  <p:outlineViewPr>
    <p:cViewPr>
      <p:scale>
        <a:sx n="33" d="100"/>
        <a:sy n="33" d="100"/>
      </p:scale>
      <p:origin x="0" y="-1266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3366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BA6A530D-9E80-4575-8662-7C2EDF96D73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2" y="3"/>
            <a:ext cx="3078427" cy="513508"/>
          </a:xfrm>
          <a:prstGeom prst="rect">
            <a:avLst/>
          </a:prstGeom>
        </p:spPr>
        <p:txBody>
          <a:bodyPr vert="horz" lIns="99068" tIns="49534" rIns="99068" bIns="49534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688F0DD-9E9D-4592-9115-A822AB847FF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3994" y="3"/>
            <a:ext cx="3078427" cy="513508"/>
          </a:xfrm>
          <a:prstGeom prst="rect">
            <a:avLst/>
          </a:prstGeom>
        </p:spPr>
        <p:txBody>
          <a:bodyPr vert="horz" lIns="99068" tIns="49534" rIns="99068" bIns="49534" rtlCol="0"/>
          <a:lstStyle>
            <a:lvl1pPr algn="r">
              <a:defRPr sz="1300"/>
            </a:lvl1pPr>
          </a:lstStyle>
          <a:p>
            <a:fld id="{E035ECCC-A01C-4F53-A919-37D6B4E9C105}" type="datetimeFigureOut">
              <a:rPr lang="pt-BR" smtClean="0"/>
              <a:t>27/07/2021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707C5E9-A1C2-4F46-83AA-BFBA619E0B7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2" y="9721106"/>
            <a:ext cx="3078427" cy="513507"/>
          </a:xfrm>
          <a:prstGeom prst="rect">
            <a:avLst/>
          </a:prstGeom>
        </p:spPr>
        <p:txBody>
          <a:bodyPr vert="horz" lIns="99068" tIns="49534" rIns="99068" bIns="49534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0BDC720-FD0A-43B5-AD4E-088129A0439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3994" y="9721106"/>
            <a:ext cx="3078427" cy="513507"/>
          </a:xfrm>
          <a:prstGeom prst="rect">
            <a:avLst/>
          </a:prstGeom>
        </p:spPr>
        <p:txBody>
          <a:bodyPr vert="horz" lIns="99068" tIns="49534" rIns="99068" bIns="49534" rtlCol="0" anchor="b"/>
          <a:lstStyle>
            <a:lvl1pPr algn="r">
              <a:defRPr sz="1300"/>
            </a:lvl1pPr>
          </a:lstStyle>
          <a:p>
            <a:fld id="{9F35F3D6-A548-4CAA-A5C9-B8E6986032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856927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78427" cy="511729"/>
          </a:xfrm>
          <a:prstGeom prst="rect">
            <a:avLst/>
          </a:prstGeom>
        </p:spPr>
        <p:txBody>
          <a:bodyPr vert="horz" lIns="99068" tIns="49534" rIns="99068" bIns="49534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023994" y="1"/>
            <a:ext cx="3078427" cy="511729"/>
          </a:xfrm>
          <a:prstGeom prst="rect">
            <a:avLst/>
          </a:prstGeom>
        </p:spPr>
        <p:txBody>
          <a:bodyPr vert="horz" lIns="99068" tIns="49534" rIns="99068" bIns="49534" rtlCol="0"/>
          <a:lstStyle>
            <a:lvl1pPr algn="r">
              <a:defRPr sz="1300"/>
            </a:lvl1pPr>
          </a:lstStyle>
          <a:p>
            <a:fld id="{F109567C-C935-4929-B889-5BC5E28D9E1E}" type="datetimeFigureOut">
              <a:rPr lang="pt-BR" smtClean="0"/>
              <a:t>27/07/2021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41288" y="766763"/>
            <a:ext cx="6821487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8" tIns="49534" rIns="99068" bIns="49534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10407" y="4861444"/>
            <a:ext cx="5683250" cy="4605575"/>
          </a:xfrm>
          <a:prstGeom prst="rect">
            <a:avLst/>
          </a:prstGeom>
        </p:spPr>
        <p:txBody>
          <a:bodyPr vert="horz" lIns="99068" tIns="49534" rIns="99068" bIns="49534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2" y="9721107"/>
            <a:ext cx="3078427" cy="511729"/>
          </a:xfrm>
          <a:prstGeom prst="rect">
            <a:avLst/>
          </a:prstGeom>
        </p:spPr>
        <p:txBody>
          <a:bodyPr vert="horz" lIns="99068" tIns="49534" rIns="99068" bIns="49534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023994" y="9721107"/>
            <a:ext cx="3078427" cy="511729"/>
          </a:xfrm>
          <a:prstGeom prst="rect">
            <a:avLst/>
          </a:prstGeom>
        </p:spPr>
        <p:txBody>
          <a:bodyPr vert="horz" lIns="99068" tIns="49534" rIns="99068" bIns="49534" rtlCol="0" anchor="b"/>
          <a:lstStyle>
            <a:lvl1pPr algn="r">
              <a:defRPr sz="1300"/>
            </a:lvl1pPr>
          </a:lstStyle>
          <a:p>
            <a:fld id="{ECCBCB3D-F7DD-4574-9490-F93F750BCC6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36585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CBCB3D-F7DD-4574-9490-F93F750BCC64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66223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CBCB3D-F7DD-4574-9490-F93F750BCC64}" type="slidenum">
              <a:rPr lang="pt-BR" smtClean="0"/>
              <a:t>36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45071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CBCB3D-F7DD-4574-9490-F93F750BCC64}" type="slidenum">
              <a:rPr lang="pt-BR" smtClean="0"/>
              <a:t>37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83274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CBCB3D-F7DD-4574-9490-F93F750BCC64}" type="slidenum">
              <a:rPr lang="pt-BR" smtClean="0"/>
              <a:t>38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90307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CBCB3D-F7DD-4574-9490-F93F750BCC64}" type="slidenum">
              <a:rPr lang="pt-BR" smtClean="0"/>
              <a:t>39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11890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CBCB3D-F7DD-4574-9490-F93F750BCC64}" type="slidenum">
              <a:rPr lang="pt-BR" smtClean="0"/>
              <a:t>40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78072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CBCB3D-F7DD-4574-9490-F93F750BCC64}" type="slidenum">
              <a:rPr lang="pt-BR" smtClean="0"/>
              <a:t>41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68058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CBCB3D-F7DD-4574-9490-F93F750BCC64}" type="slidenum">
              <a:rPr lang="pt-BR" smtClean="0"/>
              <a:t>42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00980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CBCB3D-F7DD-4574-9490-F93F750BCC64}" type="slidenum">
              <a:rPr lang="pt-BR" smtClean="0"/>
              <a:t>43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04889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CBCB3D-F7DD-4574-9490-F93F750BCC64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35176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CBCB3D-F7DD-4574-9490-F93F750BCC64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09584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CBCB3D-F7DD-4574-9490-F93F750BCC64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66223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CBCB3D-F7DD-4574-9490-F93F750BCC64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26897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CBCB3D-F7DD-4574-9490-F93F750BCC64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29942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CBCB3D-F7DD-4574-9490-F93F750BCC64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47321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CBCB3D-F7DD-4574-9490-F93F750BCC64}" type="slidenum">
              <a:rPr lang="pt-BR" smtClean="0"/>
              <a:t>34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77203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CBCB3D-F7DD-4574-9490-F93F750BCC64}" type="slidenum">
              <a:rPr lang="pt-BR" smtClean="0"/>
              <a:t>35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8709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3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solidFill>
                  <a:schemeClr val="tx2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/>
          <a:lstStyle/>
          <a:p>
            <a:fld id="{FE3F20CC-3BF1-4A7D-84B3-3C9A67F09C54}" type="datetimeFigureOut">
              <a:rPr lang="pt-BR" smtClean="0"/>
              <a:t>27/07/2021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/>
          <a:lstStyle/>
          <a:p>
            <a:fld id="{3B61DE8A-7AE3-4C6C-9B74-2F9643C588C7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98520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800" b="1" kern="1200" spc="-100" baseline="0" dirty="0">
                <a:ln w="31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</p:spTree>
  </p:cSld>
  <p:clrMapOvr>
    <a:masterClrMapping/>
  </p:clrMapOvr>
  <p:transition spd="med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</p:spTree>
  </p:cSld>
  <p:clrMapOvr>
    <a:masterClrMapping/>
  </p:clrMapOvr>
  <p:transition spd="med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093" y="69562"/>
            <a:ext cx="11911816" cy="402838"/>
          </a:xfrm>
        </p:spPr>
        <p:txBody>
          <a:bodyPr/>
          <a:lstStyle>
            <a:lvl1pPr>
              <a:defRPr sz="2400">
                <a:ln w="3175">
                  <a:noFill/>
                </a:ln>
                <a:solidFill>
                  <a:schemeClr val="tx1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091" y="472400"/>
            <a:ext cx="11911816" cy="6052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91F36112-B450-4F3F-B405-4EB0AFD3656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8528" y="67137"/>
            <a:ext cx="1201886" cy="359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>
            <a:normAutofit/>
          </a:bodyPr>
          <a:lstStyle>
            <a:lvl1pPr algn="l">
              <a:defRPr sz="4000" b="0" cap="all"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7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/>
          <a:lstStyle/>
          <a:p>
            <a:fld id="{FE3F20CC-3BF1-4A7D-84B3-3C9A67F09C54}" type="datetimeFigureOut">
              <a:rPr lang="pt-BR" smtClean="0"/>
              <a:t>27/07/2021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/>
          <a:lstStyle/>
          <a:p>
            <a:fld id="{3B61DE8A-7AE3-4C6C-9B74-2F9643C588C7}" type="slidenum">
              <a:rPr lang="pt-BR" smtClean="0"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>
            <a:off x="975360" y="4599432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836712"/>
            <a:ext cx="5384800" cy="55549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836712"/>
            <a:ext cx="5384800" cy="55549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</p:spTree>
  </p:cSld>
  <p:clrMapOvr>
    <a:masterClrMapping/>
  </p:clrMapOvr>
  <p:transition spd="med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351" y="642750"/>
            <a:ext cx="5612809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39" y="642750"/>
            <a:ext cx="5612805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1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cxnSp>
        <p:nvCxnSpPr>
          <p:cNvPr id="11" name="Straight Connector 10"/>
          <p:cNvCxnSpPr>
            <a:cxnSpLocks/>
          </p:cNvCxnSpPr>
          <p:nvPr/>
        </p:nvCxnSpPr>
        <p:spPr>
          <a:xfrm>
            <a:off x="6096000" y="620690"/>
            <a:ext cx="0" cy="612067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335" y="91437"/>
            <a:ext cx="11953329" cy="385236"/>
          </a:xfr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b="1" kern="1200" spc="-100" baseline="0" dirty="0">
                <a:ln w="31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C3CF2FE8-8E04-452C-8FD0-F12F0BE0782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8528" y="67137"/>
            <a:ext cx="1201886" cy="359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push dir="u"/>
  </p:transition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5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12152" y="3579943"/>
            <a:ext cx="557784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792480"/>
            <a:ext cx="285690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</p:spTree>
  </p:cSld>
  <p:clrMapOvr>
    <a:masterClrMapping/>
  </p:clrMapOvr>
  <p:transition spd="med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812281"/>
            <a:ext cx="12192000" cy="45720"/>
          </a:xfrm>
          <a:prstGeom prst="rect">
            <a:avLst/>
          </a:prstGeom>
          <a:solidFill>
            <a:schemeClr val="tx2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351" y="91437"/>
            <a:ext cx="11713301" cy="3852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351" y="522391"/>
            <a:ext cx="11713301" cy="58589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6FCE2E9B-130F-44EC-A00A-C1AEF3718EBC}"/>
              </a:ext>
            </a:extLst>
          </p:cNvPr>
          <p:cNvSpPr/>
          <p:nvPr userDrawn="1"/>
        </p:nvSpPr>
        <p:spPr>
          <a:xfrm>
            <a:off x="0" y="0"/>
            <a:ext cx="12192000" cy="45719"/>
          </a:xfrm>
          <a:prstGeom prst="rect">
            <a:avLst/>
          </a:prstGeom>
          <a:solidFill>
            <a:schemeClr val="tx2"/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3" r:id="rId1"/>
    <p:sldLayoutId id="2147484214" r:id="rId2"/>
    <p:sldLayoutId id="2147484215" r:id="rId3"/>
    <p:sldLayoutId id="2147484216" r:id="rId4"/>
    <p:sldLayoutId id="2147484217" r:id="rId5"/>
    <p:sldLayoutId id="2147484218" r:id="rId6"/>
    <p:sldLayoutId id="2147484219" r:id="rId7"/>
    <p:sldLayoutId id="2147484220" r:id="rId8"/>
    <p:sldLayoutId id="2147484221" r:id="rId9"/>
    <p:sldLayoutId id="2147484222" r:id="rId10"/>
    <p:sldLayoutId id="2147484223" r:id="rId11"/>
  </p:sldLayoutIdLst>
  <p:transition spd="med">
    <p:push dir="u"/>
  </p:transition>
  <p:txStyles>
    <p:titleStyle>
      <a:lvl1pPr algn="l" defTabSz="914400" rtl="0" eaLnBrk="1" latinLnBrk="0" hangingPunct="1">
        <a:spcBef>
          <a:spcPct val="0"/>
        </a:spcBef>
        <a:buNone/>
        <a:defRPr lang="en-US" sz="2000" b="1" kern="1200" spc="-100" baseline="0" dirty="0">
          <a:ln w="3175">
            <a:noFill/>
          </a:ln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site.sorriso.mt.gov.br/transparencia/i/13610/decreto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1424" y="2348880"/>
            <a:ext cx="10441160" cy="1008112"/>
          </a:xfrm>
        </p:spPr>
        <p:txBody>
          <a:bodyPr>
            <a:noAutofit/>
          </a:bodyPr>
          <a:lstStyle/>
          <a:p>
            <a:pPr algn="ctr"/>
            <a:r>
              <a:rPr lang="pt-BR" sz="4400" dirty="0">
                <a:solidFill>
                  <a:srgbClr val="002060"/>
                </a:solidFill>
              </a:rPr>
              <a:t>PLANO PLURIANUAL - PPA 2022-2025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39416" y="3501008"/>
            <a:ext cx="10585176" cy="720080"/>
          </a:xfrm>
        </p:spPr>
        <p:txBody>
          <a:bodyPr>
            <a:normAutofit/>
          </a:bodyPr>
          <a:lstStyle/>
          <a:p>
            <a:pPr marL="64008" algn="ctr"/>
            <a:r>
              <a:rPr lang="pt-BR" b="1" dirty="0"/>
              <a:t>AUDIÊNCIA PÚBLICA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23F020B-7524-4A42-AFC9-5A69699148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1724" y="191833"/>
            <a:ext cx="4968552" cy="1486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6678766-CDF1-4B19-A80C-8B64C64FE08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381328"/>
            <a:ext cx="12192000" cy="329184"/>
          </a:xfrm>
        </p:spPr>
        <p:txBody>
          <a:bodyPr/>
          <a:lstStyle/>
          <a:p>
            <a:pPr algn="ctr"/>
            <a:fld id="{0ED61B25-6092-45A1-87AD-4DDC6BA1E398}" type="datetime2">
              <a:rPr lang="pt-BR" smtClean="0"/>
              <a:pPr algn="ctr"/>
              <a:t>terça-feira, 27 de julho de 2021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46079423"/>
      </p:ext>
    </p:extLst>
  </p:cSld>
  <p:clrMapOvr>
    <a:masterClrMapping/>
  </p:clrMapOvr>
  <p:transition spd="med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2DA5B6-6C00-4555-B7DF-A3D249E65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ESTIMATIVA DA RECEITA ORÇAMENTÁRIA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B6F9F6F-09EC-4F9E-8F31-AFE7990F29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spcAft>
                <a:spcPts val="1200"/>
              </a:spcAft>
            </a:pPr>
            <a:endParaRPr lang="pt-BR" dirty="0"/>
          </a:p>
          <a:p>
            <a:pPr>
              <a:spcAft>
                <a:spcPts val="1200"/>
              </a:spcAft>
            </a:pPr>
            <a:r>
              <a:rPr lang="pt-BR" dirty="0"/>
              <a:t>Processo coordenado pela Secretaria de Fazenda</a:t>
            </a:r>
          </a:p>
          <a:p>
            <a:pPr>
              <a:spcAft>
                <a:spcPts val="1200"/>
              </a:spcAft>
            </a:pPr>
            <a:r>
              <a:rPr lang="pt-BR" dirty="0"/>
              <a:t>Estabelece para as equipes de elaboração do PPA o volume de recursos projetados para cada ano do PPA</a:t>
            </a:r>
          </a:p>
          <a:p>
            <a:pPr>
              <a:spcAft>
                <a:spcPts val="1200"/>
              </a:spcAft>
            </a:pP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 a base para a definição do Teto Plurianual</a:t>
            </a:r>
          </a:p>
          <a:p>
            <a:pPr>
              <a:spcAft>
                <a:spcPts val="1200"/>
              </a:spcAft>
            </a:pPr>
            <a:endParaRPr lang="pt-BR" b="1" dirty="0"/>
          </a:p>
          <a:p>
            <a:pPr>
              <a:spcAft>
                <a:spcPts val="1200"/>
              </a:spcAft>
            </a:pP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Metodologia</a:t>
            </a:r>
            <a:r>
              <a:rPr lang="pt-BR" dirty="0"/>
              <a:t>:</a:t>
            </a:r>
          </a:p>
          <a:p>
            <a:pPr lvl="1">
              <a:spcAft>
                <a:spcPts val="1200"/>
              </a:spcAft>
            </a:pPr>
            <a:r>
              <a:rPr lang="pt-BR" dirty="0"/>
              <a:t>Baseada na série histórica de arrecadação das receitas ao longo dos anos</a:t>
            </a:r>
          </a:p>
          <a:p>
            <a:pPr lvl="1">
              <a:spcAft>
                <a:spcPts val="1200"/>
              </a:spcAft>
            </a:pPr>
            <a:r>
              <a:rPr lang="pt-BR" dirty="0"/>
              <a:t>Corrigida por parâmetros de preço (efeito preço), de quantidade (efeito quantidade) e de alguma mudança de aplicação de alíquota em sua base de cálculo (efeito legislação)</a:t>
            </a:r>
          </a:p>
          <a:p>
            <a:pPr lvl="1">
              <a:spcAft>
                <a:spcPts val="1200"/>
              </a:spcAft>
            </a:pPr>
            <a:r>
              <a:rPr lang="pt-BR" dirty="0"/>
              <a:t>Busca traduzir matematicamente o comportamento da arrecadação de uma determinada receita ao longo dos anos anteriores e refleti-la para os anos seguintes</a:t>
            </a:r>
          </a:p>
          <a:p>
            <a:pPr lvl="1">
              <a:spcAft>
                <a:spcPts val="1200"/>
              </a:spcAft>
            </a:pPr>
            <a:r>
              <a:rPr lang="pt-BR" dirty="0"/>
              <a:t>Varia de acordo com a espécie de receita orçamentária que se quer projetar </a:t>
            </a:r>
          </a:p>
          <a:p>
            <a:pPr lvl="1">
              <a:spcAft>
                <a:spcPts val="1200"/>
              </a:spcAft>
            </a:pPr>
            <a:r>
              <a:rPr lang="pt-BR" dirty="0"/>
              <a:t>Para cada receita deve ser avaliado o modelo matemático mais adequado para projeção, de acordo com a série histórica da sua arrecadação	</a:t>
            </a:r>
          </a:p>
        </p:txBody>
      </p:sp>
    </p:spTree>
    <p:extLst>
      <p:ext uri="{BB962C8B-B14F-4D97-AF65-F5344CB8AC3E}">
        <p14:creationId xmlns:p14="http://schemas.microsoft.com/office/powerpoint/2010/main" val="3522009926"/>
      </p:ext>
    </p:extLst>
  </p:cSld>
  <p:clrMapOvr>
    <a:masterClrMapping/>
  </p:clrMapOvr>
  <p:transition spd="med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FD9E58-49DA-4296-A389-2E6A9FA4D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RECEITA PROJETADA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1AB8454C-7BD6-4C96-BAAA-7A5AEB02CBF6}"/>
              </a:ext>
            </a:extLst>
          </p:cNvPr>
          <p:cNvSpPr txBox="1"/>
          <p:nvPr/>
        </p:nvSpPr>
        <p:spPr>
          <a:xfrm>
            <a:off x="46830" y="6075007"/>
            <a:ext cx="120061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A previsão de momento para 2021 é de 511 milhões. Confirmando essa projeção o incremento de receita em 2022 ficará em 21,61%.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449A8B51-E383-489C-9C2F-C1E479C61D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32" y="950014"/>
            <a:ext cx="12058933" cy="4651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939605"/>
      </p:ext>
    </p:extLst>
  </p:cSld>
  <p:clrMapOvr>
    <a:masterClrMapping/>
  </p:clrMapOvr>
  <p:transition spd="med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FD9E58-49DA-4296-A389-2E6A9FA4D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RECEITA POR CATEGORIA ECONÔMICA / ORIGEM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B12F7496-84D7-41C5-9E3D-108856BAF6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212" y="1381125"/>
            <a:ext cx="11839575" cy="409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863692"/>
      </p:ext>
    </p:extLst>
  </p:cSld>
  <p:clrMapOvr>
    <a:masterClrMapping/>
  </p:clrMapOvr>
  <p:transition spd="med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FD9E58-49DA-4296-A389-2E6A9FA4D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RECEITA POR ENTIDADE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2C8CF856-8B17-4DDE-9BCA-A914A9CA6C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937" y="718821"/>
            <a:ext cx="11845555" cy="4389500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2035C412-2E4B-4038-80FD-2D3E80CD55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201" y="5350470"/>
            <a:ext cx="11839575" cy="93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10015"/>
      </p:ext>
    </p:extLst>
  </p:cSld>
  <p:clrMapOvr>
    <a:masterClrMapping/>
  </p:clrMapOvr>
  <p:transition spd="med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17F210-562B-4193-BBED-AC4188937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Metas de despesa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FCAD492-3014-4758-BF2E-F15901E692E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Valores Gerais sobre a Despesa do PPA</a:t>
            </a:r>
          </a:p>
        </p:txBody>
      </p:sp>
    </p:spTree>
    <p:extLst>
      <p:ext uri="{BB962C8B-B14F-4D97-AF65-F5344CB8AC3E}">
        <p14:creationId xmlns:p14="http://schemas.microsoft.com/office/powerpoint/2010/main" val="246061277"/>
      </p:ext>
    </p:extLst>
  </p:cSld>
  <p:clrMapOvr>
    <a:masterClrMapping/>
  </p:clrMapOvr>
  <p:transition spd="med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15C3A4-A4F8-4EF5-BE13-126329842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METAS DO PPA POR ENTIDADE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733BC153-7F02-4936-97D2-06287FC503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9741" y="580864"/>
            <a:ext cx="9639300" cy="1447800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808C96F0-2446-4E5F-BABB-8F65A75927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9741" y="2132856"/>
            <a:ext cx="9632515" cy="4548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98713"/>
      </p:ext>
    </p:extLst>
  </p:cSld>
  <p:clrMapOvr>
    <a:masterClrMapping/>
  </p:clrMapOvr>
  <p:transition spd="med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F075BC-0249-41C9-AAAD-DCBF0EED1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METAS DO PPA POR ÓRGÃO (SECRETARIA)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CBFD1DF8-794F-44CC-B998-6DEAD60DED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335" y="810497"/>
            <a:ext cx="11953329" cy="5237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137649"/>
      </p:ext>
    </p:extLst>
  </p:cSld>
  <p:clrMapOvr>
    <a:masterClrMapping/>
  </p:clrMapOvr>
  <p:transition spd="med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92A0E9-1ED2-417E-902F-8A21D4237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METAS DO PPA POR PROGRAMAS DE GOVERNO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DF3929D9-654F-412B-8C95-A93D4EA07A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335" y="1108353"/>
            <a:ext cx="11953329" cy="4641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5611744"/>
      </p:ext>
    </p:extLst>
  </p:cSld>
  <p:clrMapOvr>
    <a:masterClrMapping/>
  </p:clrMapOvr>
  <p:transition spd="med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92A0E9-1ED2-417E-902F-8A21D4237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METAS DO PPA POR PROGRAMAS DE GOVERNO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DA233878-7B83-4D07-B4AB-9DD8475297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380" y="1423441"/>
            <a:ext cx="11953329" cy="4011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570557"/>
      </p:ext>
    </p:extLst>
  </p:cSld>
  <p:clrMapOvr>
    <a:masterClrMapping/>
  </p:clrMapOvr>
  <p:transition spd="med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BAFB2C-9A9B-481C-8CF7-CBE540A8D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Metas de investimento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1AA9DC6-C373-4712-9255-2C814ADBF8F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Investimentos/Projetos do PPA</a:t>
            </a:r>
          </a:p>
        </p:txBody>
      </p:sp>
    </p:spTree>
    <p:extLst>
      <p:ext uri="{BB962C8B-B14F-4D97-AF65-F5344CB8AC3E}">
        <p14:creationId xmlns:p14="http://schemas.microsoft.com/office/powerpoint/2010/main" val="3135165392"/>
      </p:ext>
    </p:extLst>
  </p:cSld>
  <p:clrMapOvr>
    <a:masterClrMapping/>
  </p:clrMapOvr>
  <p:transition spd="med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FD9E58-49DA-4296-A389-2E6A9FA4D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 DA AUDIÊNCA PÚBLICA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EA69CD0-6F91-4E50-A851-49F023432B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spcAft>
                <a:spcPts val="1200"/>
              </a:spcAft>
            </a:pPr>
            <a:r>
              <a:rPr lang="pt-BR" sz="2400" b="1" dirty="0"/>
              <a:t>Conceitos de PPA – Plano Plurianual</a:t>
            </a:r>
          </a:p>
          <a:p>
            <a:pPr>
              <a:spcAft>
                <a:spcPts val="1200"/>
              </a:spcAft>
            </a:pPr>
            <a:r>
              <a:rPr lang="pt-BR" sz="2400" b="1" dirty="0"/>
              <a:t>Estimativa de Receita – Teto Plurianual</a:t>
            </a:r>
          </a:p>
          <a:p>
            <a:pPr>
              <a:spcAft>
                <a:spcPts val="1200"/>
              </a:spcAft>
            </a:pPr>
            <a:r>
              <a:rPr lang="pt-BR" sz="2400" b="1" dirty="0"/>
              <a:t>Metas de Despesa</a:t>
            </a:r>
          </a:p>
          <a:p>
            <a:pPr>
              <a:spcAft>
                <a:spcPts val="1200"/>
              </a:spcAft>
            </a:pPr>
            <a:r>
              <a:rPr lang="pt-BR" sz="2400" b="1" dirty="0"/>
              <a:t>Metas de Investimento</a:t>
            </a:r>
          </a:p>
          <a:p>
            <a:pPr>
              <a:spcAft>
                <a:spcPts val="1200"/>
              </a:spcAft>
            </a:pPr>
            <a:r>
              <a:rPr lang="pt-BR" sz="2400" b="1" dirty="0"/>
              <a:t>Metas de Custeio</a:t>
            </a:r>
          </a:p>
          <a:p>
            <a:pPr marL="0" indent="0">
              <a:spcAft>
                <a:spcPts val="1200"/>
              </a:spcAft>
              <a:buNone/>
            </a:pPr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val="661133268"/>
      </p:ext>
    </p:extLst>
  </p:cSld>
  <p:clrMapOvr>
    <a:masterClrMapping/>
  </p:clrMapOvr>
  <p:transition spd="med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FD9E58-49DA-4296-A389-2E6A9FA4D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DESPESA PROJETADA - INVESTIMENTOS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B28F767D-70C7-4A9E-85D1-994F0198B1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203" y="626402"/>
            <a:ext cx="11953329" cy="5605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422268"/>
      </p:ext>
    </p:extLst>
  </p:cSld>
  <p:clrMapOvr>
    <a:masterClrMapping/>
  </p:clrMapOvr>
  <p:transition spd="med">
    <p:push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AE2B4A-2E04-4089-A5EB-DD97B9CF4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INVESTIMENTOS POR ÓRGÃO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A0D71BF9-B23C-4851-849F-78E85A7612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336" y="829043"/>
            <a:ext cx="11953328" cy="5199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917710"/>
      </p:ext>
    </p:extLst>
  </p:cSld>
  <p:clrMapOvr>
    <a:masterClrMapping/>
  </p:clrMapOvr>
  <p:transition spd="med">
    <p:push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AE2B4A-2E04-4089-A5EB-DD97B9CF4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INVESTIMENTOS POR ÓRGÃO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B05FFC6C-E58A-4FB3-8422-1528B32B43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334" y="476673"/>
            <a:ext cx="11953329" cy="6267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98990"/>
      </p:ext>
    </p:extLst>
  </p:cSld>
  <p:clrMapOvr>
    <a:masterClrMapping/>
  </p:clrMapOvr>
  <p:transition spd="med">
    <p:push dir="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AE2B4A-2E04-4089-A5EB-DD97B9CF4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INVESTIMENTOS POR ÓRGÃO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E0076495-CBF2-4FFF-9938-7D48C9F0DF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334" y="476673"/>
            <a:ext cx="11953329" cy="6073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884721"/>
      </p:ext>
    </p:extLst>
  </p:cSld>
  <p:clrMapOvr>
    <a:masterClrMapping/>
  </p:clrMapOvr>
  <p:transition spd="med">
    <p:push dir="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AE2B4A-2E04-4089-A5EB-DD97B9CF4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INVESTIMENTOS POR ÓRGÃO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B1A3E00C-4649-4469-804B-840252FC68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334" y="476673"/>
            <a:ext cx="11953329" cy="594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0018204"/>
      </p:ext>
    </p:extLst>
  </p:cSld>
  <p:clrMapOvr>
    <a:masterClrMapping/>
  </p:clrMapOvr>
  <p:transition spd="med">
    <p:push dir="u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AE2B4A-2E04-4089-A5EB-DD97B9CF4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INVESTIMENTOS POR ÓRGÃO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B939D41D-057F-4DE1-BDB0-9831E5CAFA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335" y="476672"/>
            <a:ext cx="11953328" cy="5911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521695"/>
      </p:ext>
    </p:extLst>
  </p:cSld>
  <p:clrMapOvr>
    <a:masterClrMapping/>
  </p:clrMapOvr>
  <p:transition spd="med">
    <p:push dir="u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AE2B4A-2E04-4089-A5EB-DD97B9CF4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INVESTIMENTOS POR ÓRGÃO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87A780C4-9AA3-42CF-8227-8FB5C610B0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331" y="463028"/>
            <a:ext cx="11519336" cy="6289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834092"/>
      </p:ext>
    </p:extLst>
  </p:cSld>
  <p:clrMapOvr>
    <a:masterClrMapping/>
  </p:clrMapOvr>
  <p:transition spd="med">
    <p:push dir="u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AE2B4A-2E04-4089-A5EB-DD97B9CF4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INVESTIMENTOS POR ÓRGÃO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BAE252DB-3CFE-4DB0-8AA5-F916938741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289" y="476672"/>
            <a:ext cx="11953329" cy="6106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9650214"/>
      </p:ext>
    </p:extLst>
  </p:cSld>
  <p:clrMapOvr>
    <a:masterClrMapping/>
  </p:clrMapOvr>
  <p:transition spd="med">
    <p:push dir="u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AE2B4A-2E04-4089-A5EB-DD97B9CF4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INVESTIMENTOS POR ÓRGÃO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51A77113-F3D0-496D-B1C9-A7DA2B6FDB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335" y="476673"/>
            <a:ext cx="11953328" cy="6170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588494"/>
      </p:ext>
    </p:extLst>
  </p:cSld>
  <p:clrMapOvr>
    <a:masterClrMapping/>
  </p:clrMapOvr>
  <p:transition spd="med">
    <p:push dir="u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AE2B4A-2E04-4089-A5EB-DD97B9CF4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INVESTIMENTOS POR ÓRGÃO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7BDBF745-52D1-4BC9-84C1-7521957131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335" y="476673"/>
            <a:ext cx="11953328" cy="4487892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93D6A98B-87DC-4C34-A86E-AC1264ACD3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34" y="4964565"/>
            <a:ext cx="11953328" cy="1024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503070"/>
      </p:ext>
    </p:extLst>
  </p:cSld>
  <p:clrMapOvr>
    <a:masterClrMapping/>
  </p:clrMapOvr>
  <p:transition spd="med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AAB8B1-24A7-43E9-82E0-FB3A9091D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Conceitos gerais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B10CCC7-F032-49FD-BD20-1670B73592A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Conceitos gerais que envolvem o PPA</a:t>
            </a:r>
          </a:p>
        </p:txBody>
      </p:sp>
    </p:spTree>
    <p:extLst>
      <p:ext uri="{BB962C8B-B14F-4D97-AF65-F5344CB8AC3E}">
        <p14:creationId xmlns:p14="http://schemas.microsoft.com/office/powerpoint/2010/main" val="1077168289"/>
      </p:ext>
    </p:extLst>
  </p:cSld>
  <p:clrMapOvr>
    <a:masterClrMapping/>
  </p:clrMapOvr>
  <p:transition spd="med">
    <p:push dir="u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AE2B4A-2E04-4089-A5EB-DD97B9CF4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INVESTIMENTOS POR ÓRGÃO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63FBAF2B-85D7-4DDF-AD9F-DCDA1E85AA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342" y="476673"/>
            <a:ext cx="11809313" cy="6256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771014"/>
      </p:ext>
    </p:extLst>
  </p:cSld>
  <p:clrMapOvr>
    <a:masterClrMapping/>
  </p:clrMapOvr>
  <p:transition spd="med">
    <p:push dir="u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AE2B4A-2E04-4089-A5EB-DD97B9CF4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INVESTIMENTOS POR ÓRGÃO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AAD780B9-1192-43FF-9B79-BA983F2390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335" y="476673"/>
            <a:ext cx="11953328" cy="5620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261844"/>
      </p:ext>
    </p:extLst>
  </p:cSld>
  <p:clrMapOvr>
    <a:masterClrMapping/>
  </p:clrMapOvr>
  <p:transition spd="med">
    <p:push dir="u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AE2B4A-2E04-4089-A5EB-DD97B9CF4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INVESTIMENTOS POR ÓRGÃO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4F0211C6-FA60-4360-BCE0-ACC284E156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382" y="476673"/>
            <a:ext cx="11089233" cy="6295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118419"/>
      </p:ext>
    </p:extLst>
  </p:cSld>
  <p:clrMapOvr>
    <a:masterClrMapping/>
  </p:clrMapOvr>
  <p:transition spd="med">
    <p:push dir="u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BAFB2C-9A9B-481C-8CF7-CBE540A8D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Metas de custeio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1AA9DC6-C373-4712-9255-2C814ADBF8F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Gastos com ações continuadas do PPA 2022-2025</a:t>
            </a:r>
          </a:p>
        </p:txBody>
      </p:sp>
    </p:spTree>
    <p:extLst>
      <p:ext uri="{BB962C8B-B14F-4D97-AF65-F5344CB8AC3E}">
        <p14:creationId xmlns:p14="http://schemas.microsoft.com/office/powerpoint/2010/main" val="148564109"/>
      </p:ext>
    </p:extLst>
  </p:cSld>
  <p:clrMapOvr>
    <a:masterClrMapping/>
  </p:clrMapOvr>
  <p:transition spd="med">
    <p:push dir="u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FD9E58-49DA-4296-A389-2E6A9FA4D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DESPESA PROJETADA - CUSTEIO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FDB8FE02-052D-414A-AEF7-49BFAECA8C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35" y="626402"/>
            <a:ext cx="11953328" cy="5605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4663864"/>
      </p:ext>
    </p:extLst>
  </p:cSld>
  <p:clrMapOvr>
    <a:masterClrMapping/>
  </p:clrMapOvr>
  <p:transition spd="med">
    <p:push dir="u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FD9E58-49DA-4296-A389-2E6A9FA4D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CUSTEIO POR ÓRGÃO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1C479402-D4D2-4EB6-B5D6-9A47792863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34" y="476672"/>
            <a:ext cx="11953329" cy="5911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043881"/>
      </p:ext>
    </p:extLst>
  </p:cSld>
  <p:clrMapOvr>
    <a:masterClrMapping/>
  </p:clrMapOvr>
  <p:transition spd="med">
    <p:push dir="u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FD9E58-49DA-4296-A389-2E6A9FA4D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CUSTEIO POR ÓRGÃO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2B5AF52C-24BB-4D74-B7DD-F0453FB25B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2393" y="476673"/>
            <a:ext cx="11027212" cy="6289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96559"/>
      </p:ext>
    </p:extLst>
  </p:cSld>
  <p:clrMapOvr>
    <a:masterClrMapping/>
  </p:clrMapOvr>
  <p:transition spd="med">
    <p:push dir="u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FD9E58-49DA-4296-A389-2E6A9FA4D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CUSTEIO POR ÓRGÃO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A2D9628B-D24A-4F83-8E73-30EAB73905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328" y="476673"/>
            <a:ext cx="11829342" cy="6299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676271"/>
      </p:ext>
    </p:extLst>
  </p:cSld>
  <p:clrMapOvr>
    <a:masterClrMapping/>
  </p:clrMapOvr>
  <p:transition spd="med">
    <p:push dir="u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FD9E58-49DA-4296-A389-2E6A9FA4D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CUSTEIO POR ÓRGÃO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667D3755-D198-4D29-B052-CFE25E75AE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34" y="476672"/>
            <a:ext cx="11953329" cy="5911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4438479"/>
      </p:ext>
    </p:extLst>
  </p:cSld>
  <p:clrMapOvr>
    <a:masterClrMapping/>
  </p:clrMapOvr>
  <p:transition spd="med">
    <p:push dir="u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FD9E58-49DA-4296-A389-2E6A9FA4D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CUSTEIO POR ÓRGÃO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6359E900-39D6-4A55-8977-0EA6232018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891" y="476673"/>
            <a:ext cx="11406216" cy="6289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507530"/>
      </p:ext>
    </p:extLst>
  </p:cSld>
  <p:clrMapOvr>
    <a:masterClrMapping/>
  </p:clrMapOvr>
  <p:transition spd="med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448D86-56BD-450E-9A71-3C5624222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PPA – PLANO PLURIANUAL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F751E69-BF6A-42B7-93D5-5748B66D09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pt-BR" b="1" dirty="0"/>
              <a:t>Instrumento de planejamento que estabelece as diretrizes, objetivos e metas da Administração Pública para:</a:t>
            </a:r>
          </a:p>
          <a:p>
            <a:pPr lvl="1"/>
            <a:r>
              <a:rPr lang="pt-BR" b="1" dirty="0"/>
              <a:t>INVESTIMENTOS: Despesas de capital e outras delas decorrentes</a:t>
            </a:r>
          </a:p>
          <a:p>
            <a:pPr lvl="1"/>
            <a:r>
              <a:rPr lang="pt-BR" b="1" dirty="0"/>
              <a:t>MANUTENÇÃO: Programas de duração continuada</a:t>
            </a:r>
          </a:p>
          <a:p>
            <a:endParaRPr lang="pt-BR" b="1" dirty="0"/>
          </a:p>
          <a:p>
            <a:r>
              <a:rPr lang="pt-BR" b="1" dirty="0">
                <a:solidFill>
                  <a:schemeClr val="accent1"/>
                </a:solidFill>
              </a:rPr>
              <a:t>Declara as escolhas pactuadas com a sociedade e contribui para viabilizar os objetivos fundamentais da Gestão</a:t>
            </a:r>
          </a:p>
          <a:p>
            <a:endParaRPr lang="pt-BR" b="1" dirty="0"/>
          </a:p>
          <a:p>
            <a:r>
              <a:rPr lang="pt-BR" sz="2000" dirty="0"/>
              <a:t>Organiza a ação de governo na busca de um </a:t>
            </a:r>
            <a:r>
              <a:rPr lang="pt-BR" sz="2000" b="1" u="sng" dirty="0"/>
              <a:t>melhor desempenho</a:t>
            </a:r>
            <a:r>
              <a:rPr lang="pt-BR" sz="2000" dirty="0"/>
              <a:t> da Administração Pública</a:t>
            </a:r>
          </a:p>
          <a:p>
            <a:endParaRPr lang="pt-BR" dirty="0"/>
          </a:p>
          <a:p>
            <a:r>
              <a:rPr lang="pt-BR" sz="2000" dirty="0"/>
              <a:t>Transforma o Plano de Governo em um </a:t>
            </a:r>
            <a:r>
              <a:rPr lang="pt-BR" sz="2000" b="1" u="sng" dirty="0"/>
              <a:t>Instrumento de Gestão</a:t>
            </a:r>
          </a:p>
          <a:p>
            <a:endParaRPr lang="pt-BR" sz="2000" dirty="0"/>
          </a:p>
          <a:p>
            <a:r>
              <a:rPr lang="pt-BR" sz="2000" dirty="0"/>
              <a:t>Plano de </a:t>
            </a:r>
            <a:r>
              <a:rPr lang="pt-BR" sz="2000" u="sng" dirty="0"/>
              <a:t>médio prazo</a:t>
            </a:r>
            <a:r>
              <a:rPr lang="pt-BR" sz="2000" dirty="0"/>
              <a:t>: </a:t>
            </a:r>
            <a:r>
              <a:rPr lang="pt-BR" sz="2000" b="1" dirty="0"/>
              <a:t>4 anos</a:t>
            </a:r>
            <a:r>
              <a:rPr lang="pt-BR" sz="2000" dirty="0"/>
              <a:t> </a:t>
            </a:r>
            <a:r>
              <a:rPr lang="pt-BR" sz="2000" dirty="0">
                <a:sym typeface="Wingdings" panose="05000000000000000000" pitchFamily="2" charset="2"/>
              </a:rPr>
              <a:t> </a:t>
            </a:r>
            <a:r>
              <a:rPr lang="pt-BR" sz="2000" dirty="0"/>
              <a:t>Vigência: 2º ano de mandato até o final do primeiro ano do mantado seguinte (continuidade)</a:t>
            </a:r>
          </a:p>
          <a:p>
            <a:endParaRPr lang="pt-BR" b="1" dirty="0"/>
          </a:p>
          <a:p>
            <a:r>
              <a:rPr lang="pt-BR" dirty="0"/>
              <a:t>Fundamentação Legal: art. 165 da Constituição Federal</a:t>
            </a:r>
          </a:p>
        </p:txBody>
      </p:sp>
    </p:spTree>
    <p:extLst>
      <p:ext uri="{BB962C8B-B14F-4D97-AF65-F5344CB8AC3E}">
        <p14:creationId xmlns:p14="http://schemas.microsoft.com/office/powerpoint/2010/main" val="2423430321"/>
      </p:ext>
    </p:extLst>
  </p:cSld>
  <p:clrMapOvr>
    <a:masterClrMapping/>
  </p:clrMapOvr>
  <p:transition spd="med">
    <p:push dir="u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FD9E58-49DA-4296-A389-2E6A9FA4D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CUSTEIO POR ÓRGÃO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ECCD3927-7868-4639-A42B-D57BA53199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899" y="476673"/>
            <a:ext cx="11812200" cy="6289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553726"/>
      </p:ext>
    </p:extLst>
  </p:cSld>
  <p:clrMapOvr>
    <a:masterClrMapping/>
  </p:clrMapOvr>
  <p:transition spd="med">
    <p:push dir="u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FD9E58-49DA-4296-A389-2E6A9FA4D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CUSTEIO POR ÓRGÃO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9D0834FB-0155-4CD2-977F-6D80B3A12C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35" y="476673"/>
            <a:ext cx="11953328" cy="5458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170061"/>
      </p:ext>
    </p:extLst>
  </p:cSld>
  <p:clrMapOvr>
    <a:masterClrMapping/>
  </p:clrMapOvr>
  <p:transition spd="med">
    <p:push dir="u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FD9E58-49DA-4296-A389-2E6A9FA4D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CUSTEIO POR ÓRGÃO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3FEEC255-6B9A-4B5B-92DC-DD8532539A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735" y="476673"/>
            <a:ext cx="11814529" cy="6291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974611"/>
      </p:ext>
    </p:extLst>
  </p:cSld>
  <p:clrMapOvr>
    <a:masterClrMapping/>
  </p:clrMapOvr>
  <p:transition spd="med">
    <p:push dir="u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FD9E58-49DA-4296-A389-2E6A9FA4D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CUSTEIO POR ÓRGÃO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8E52B70E-9F64-40B9-81FE-5CD41847B0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34" y="476672"/>
            <a:ext cx="11953329" cy="5911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197353"/>
      </p:ext>
    </p:extLst>
  </p:cSld>
  <p:clrMapOvr>
    <a:masterClrMapping/>
  </p:clrMapOvr>
  <p:transition spd="med">
    <p:push dir="u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5CDF89-49BB-4B3F-B585-912ACBD4A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RESUMO PPA 2022-2025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C01029AA-1805-4D6F-BEB0-4A9FFDB20C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" y="2681287"/>
            <a:ext cx="12049125" cy="149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3845413"/>
      </p:ext>
    </p:extLst>
  </p:cSld>
  <p:clrMapOvr>
    <a:masterClrMapping/>
  </p:clrMapOvr>
  <p:transition spd="med">
    <p:push dir="u"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0" y="3490496"/>
            <a:ext cx="12192000" cy="1008063"/>
          </a:xfrm>
        </p:spPr>
        <p:txBody>
          <a:bodyPr>
            <a:noAutofit/>
          </a:bodyPr>
          <a:lstStyle/>
          <a:p>
            <a:pPr algn="ctr"/>
            <a:r>
              <a:rPr lang="pt-BR" sz="4400" dirty="0">
                <a:solidFill>
                  <a:srgbClr val="002060"/>
                </a:solidFill>
              </a:rPr>
              <a:t>Obrigado!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5ABF1D94-1205-453A-B30F-E748A08B9B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1724" y="597749"/>
            <a:ext cx="4968552" cy="1486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ubtítulo 2">
            <a:extLst>
              <a:ext uri="{FF2B5EF4-FFF2-40B4-BE49-F238E27FC236}">
                <a16:creationId xmlns:a16="http://schemas.microsoft.com/office/drawing/2014/main" id="{F6C75AF6-1130-4737-8206-87466A43B7E2}"/>
              </a:ext>
            </a:extLst>
          </p:cNvPr>
          <p:cNvSpPr txBox="1">
            <a:spLocks/>
          </p:cNvSpPr>
          <p:nvPr/>
        </p:nvSpPr>
        <p:spPr>
          <a:xfrm>
            <a:off x="803412" y="2139425"/>
            <a:ext cx="10585176" cy="720080"/>
          </a:xfrm>
          <a:prstGeom prst="rect">
            <a:avLst/>
          </a:prstGeom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b="1" dirty="0"/>
              <a:t>Secretaria de Fazenda</a:t>
            </a:r>
          </a:p>
        </p:txBody>
      </p:sp>
    </p:spTree>
    <p:extLst>
      <p:ext uri="{BB962C8B-B14F-4D97-AF65-F5344CB8AC3E}">
        <p14:creationId xmlns:p14="http://schemas.microsoft.com/office/powerpoint/2010/main" val="791954921"/>
      </p:ext>
    </p:extLst>
  </p:cSld>
  <p:clrMapOvr>
    <a:masterClrMapping/>
  </p:clrMapOvr>
  <p:transition spd="med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F3E660-B53B-4BEC-86D0-E3C45F4D5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Estrutura do PLANO PLURIANUAL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39B2B4A-BB0F-4D5F-B409-53B019AA26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654556"/>
            <a:ext cx="5955907" cy="6133882"/>
          </a:xfrm>
        </p:spPr>
        <p:txBody>
          <a:bodyPr anchor="ctr">
            <a:normAutofit/>
          </a:bodyPr>
          <a:lstStyle/>
          <a:p>
            <a:r>
              <a:rPr lang="pt-BR" sz="1800" b="1" u="sng" dirty="0"/>
              <a:t>Objetivos</a:t>
            </a:r>
            <a:r>
              <a:rPr lang="pt-BR" sz="1800" b="1" dirty="0"/>
              <a:t>: </a:t>
            </a:r>
            <a:r>
              <a:rPr lang="pt-BR" sz="1800" dirty="0"/>
              <a:t>Deve expressar as escolhas de políticas públicas para a transformação de determinada realidade.</a:t>
            </a:r>
          </a:p>
          <a:p>
            <a:endParaRPr lang="pt-BR" sz="1800" dirty="0"/>
          </a:p>
          <a:p>
            <a:r>
              <a:rPr lang="pt-BR" sz="1800" b="1" u="sng" dirty="0"/>
              <a:t>Programas</a:t>
            </a:r>
            <a:r>
              <a:rPr lang="pt-BR" sz="1800" dirty="0"/>
              <a:t>: Instrumento de organização da ação governamental.</a:t>
            </a:r>
          </a:p>
          <a:p>
            <a:endParaRPr lang="pt-BR" sz="1800" dirty="0"/>
          </a:p>
          <a:p>
            <a:r>
              <a:rPr lang="pt-BR" sz="1800" b="1" u="sng" dirty="0"/>
              <a:t>Indicadores</a:t>
            </a:r>
            <a:r>
              <a:rPr lang="pt-BR" sz="1800" dirty="0"/>
              <a:t>: instrumento que permite medir o desempenho do programa no enfrentamento do problema ao longo do tempo.</a:t>
            </a:r>
          </a:p>
          <a:p>
            <a:endParaRPr lang="pt-BR" sz="1800" dirty="0"/>
          </a:p>
          <a:p>
            <a:r>
              <a:rPr lang="pt-BR" sz="1800" b="1" u="sng" dirty="0"/>
              <a:t>Ações</a:t>
            </a:r>
            <a:r>
              <a:rPr lang="pt-BR" sz="1800" dirty="0"/>
              <a:t>: um instrumento de programação para alcançar o objetivo de um programa:</a:t>
            </a:r>
          </a:p>
          <a:p>
            <a:endParaRPr lang="pt-BR" sz="1800" dirty="0"/>
          </a:p>
          <a:p>
            <a:pPr lvl="1"/>
            <a:r>
              <a:rPr lang="pt-BR" sz="1600" b="1" dirty="0"/>
              <a:t>Atividades</a:t>
            </a:r>
            <a:r>
              <a:rPr lang="pt-BR" sz="1600" dirty="0"/>
              <a:t>: operações que se realizam de modo contínuo e permanente para a manutenção do governo</a:t>
            </a:r>
          </a:p>
          <a:p>
            <a:pPr lvl="1"/>
            <a:r>
              <a:rPr lang="pt-BR" sz="1600" b="1" dirty="0"/>
              <a:t>Projetos</a:t>
            </a:r>
            <a:r>
              <a:rPr lang="pt-BR" sz="1600" dirty="0"/>
              <a:t>: operações com tempo limitado para expandir a ação do governo</a:t>
            </a:r>
          </a:p>
          <a:p>
            <a:pPr lvl="1"/>
            <a:r>
              <a:rPr lang="pt-BR" sz="1600" b="1" dirty="0"/>
              <a:t>Op. Especiais</a:t>
            </a:r>
            <a:r>
              <a:rPr lang="pt-BR" sz="1600" dirty="0"/>
              <a:t>: ações que não geram bens ou serviços de forma direta na ação do governo</a:t>
            </a:r>
          </a:p>
          <a:p>
            <a:endParaRPr lang="pt-BR" sz="1800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EC6DBA98-11FB-4939-90FE-8444AA2685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941" y="654556"/>
            <a:ext cx="5176211" cy="5688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991410"/>
      </p:ext>
    </p:extLst>
  </p:cSld>
  <p:clrMapOvr>
    <a:masterClrMapping/>
  </p:clrMapOvr>
  <p:transition spd="med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CF607A-1DD3-4057-998B-02F7BAA2E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PROCESSO DE ELABORAÇÃO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52368BC-BB38-419A-9B50-0AB03048FF4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Como será conduzido o processo de Elaboração</a:t>
            </a:r>
          </a:p>
        </p:txBody>
      </p:sp>
    </p:spTree>
    <p:extLst>
      <p:ext uri="{BB962C8B-B14F-4D97-AF65-F5344CB8AC3E}">
        <p14:creationId xmlns:p14="http://schemas.microsoft.com/office/powerpoint/2010/main" val="2246522275"/>
      </p:ext>
    </p:extLst>
  </p:cSld>
  <p:clrMapOvr>
    <a:masterClrMapping/>
  </p:clrMapOvr>
  <p:transition spd="med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388FC0-79C8-430E-8630-5EC226CD1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PROCESSO DE ELABORAÇÃO / CRONOGRAMA DE ATIVIDADES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99AE62E-06D7-4763-996D-2B0337D747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Autofit/>
          </a:bodyPr>
          <a:lstStyle/>
          <a:p>
            <a:r>
              <a:rPr lang="pt-BR" sz="1600" b="1" dirty="0">
                <a:hlinkClick r:id="rId2"/>
              </a:rPr>
              <a:t>Decreto 501</a:t>
            </a:r>
            <a:r>
              <a:rPr lang="pt-BR" sz="1600" b="1" dirty="0"/>
              <a:t> de 14/04/2021 - Estabelecimento de equipes, forma de trabalho e cronograma:</a:t>
            </a:r>
          </a:p>
          <a:p>
            <a:endParaRPr lang="pt-BR" sz="1600" b="1" dirty="0"/>
          </a:p>
          <a:p>
            <a:pPr>
              <a:spcAft>
                <a:spcPts val="1200"/>
              </a:spcAft>
            </a:pPr>
            <a:r>
              <a:rPr lang="pt-BR" sz="1600" b="1" dirty="0">
                <a:solidFill>
                  <a:schemeClr val="bg1">
                    <a:lumMod val="65000"/>
                  </a:schemeClr>
                </a:solidFill>
              </a:rPr>
              <a:t>15/04/2021</a:t>
            </a:r>
            <a:r>
              <a:rPr lang="pt-BR" sz="1600" dirty="0">
                <a:solidFill>
                  <a:schemeClr val="bg1">
                    <a:lumMod val="65000"/>
                  </a:schemeClr>
                </a:solidFill>
              </a:rPr>
              <a:t>: treinamento de Secretários/Equipes e entrega de formulários de levantamento de dados</a:t>
            </a:r>
          </a:p>
          <a:p>
            <a:pPr>
              <a:spcAft>
                <a:spcPts val="1200"/>
              </a:spcAft>
            </a:pPr>
            <a:r>
              <a:rPr lang="pt-BR" sz="1600" b="1" dirty="0">
                <a:solidFill>
                  <a:schemeClr val="bg1">
                    <a:lumMod val="65000"/>
                  </a:schemeClr>
                </a:solidFill>
              </a:rPr>
              <a:t>30/04/2021</a:t>
            </a:r>
            <a:r>
              <a:rPr lang="pt-BR" sz="1600" dirty="0">
                <a:solidFill>
                  <a:schemeClr val="bg1">
                    <a:lumMod val="65000"/>
                  </a:schemeClr>
                </a:solidFill>
              </a:rPr>
              <a:t>: entrega do levantamento de dados pelas equipes</a:t>
            </a:r>
          </a:p>
          <a:p>
            <a:pPr>
              <a:spcAft>
                <a:spcPts val="1200"/>
              </a:spcAft>
            </a:pPr>
            <a:r>
              <a:rPr lang="pt-BR" sz="1600" b="1" dirty="0">
                <a:solidFill>
                  <a:schemeClr val="bg1">
                    <a:lumMod val="65000"/>
                  </a:schemeClr>
                </a:solidFill>
              </a:rPr>
              <a:t>03/05/2021 a 31/05/2021: </a:t>
            </a:r>
            <a:r>
              <a:rPr lang="pt-BR" sz="1600" dirty="0">
                <a:solidFill>
                  <a:schemeClr val="bg1">
                    <a:lumMod val="65000"/>
                  </a:schemeClr>
                </a:solidFill>
              </a:rPr>
              <a:t>discussão com a Sociedade através das AUDIÊNCIAS PÚBLICAS TEMÁTICAS</a:t>
            </a:r>
          </a:p>
          <a:p>
            <a:pPr>
              <a:spcAft>
                <a:spcPts val="1200"/>
              </a:spcAft>
            </a:pPr>
            <a:r>
              <a:rPr lang="pt-BR" sz="1600" b="1" dirty="0">
                <a:solidFill>
                  <a:schemeClr val="bg1">
                    <a:lumMod val="65000"/>
                  </a:schemeClr>
                </a:solidFill>
              </a:rPr>
              <a:t>03/05/2021 a 31/05/2021: </a:t>
            </a:r>
            <a:r>
              <a:rPr lang="pt-BR" sz="1600" dirty="0">
                <a:solidFill>
                  <a:schemeClr val="bg1">
                    <a:lumMod val="65000"/>
                  </a:schemeClr>
                </a:solidFill>
              </a:rPr>
              <a:t>consolidação de toda a base de dados levantadas pelas equipes e pela sociedade nas audiências</a:t>
            </a:r>
          </a:p>
          <a:p>
            <a:pPr>
              <a:spcAft>
                <a:spcPts val="1200"/>
              </a:spcAft>
            </a:pPr>
            <a:r>
              <a:rPr lang="pt-BR" sz="1600" b="1" dirty="0">
                <a:solidFill>
                  <a:schemeClr val="bg1">
                    <a:lumMod val="65000"/>
                  </a:schemeClr>
                </a:solidFill>
              </a:rPr>
              <a:t>01/06/2021 a 15/06/2021: </a:t>
            </a:r>
            <a:r>
              <a:rPr lang="pt-BR" sz="1600" dirty="0">
                <a:solidFill>
                  <a:schemeClr val="bg1">
                    <a:lumMod val="65000"/>
                  </a:schemeClr>
                </a:solidFill>
              </a:rPr>
              <a:t>reavaliação geral das metas estabelecidas em reuniões junto a cada secretaria</a:t>
            </a:r>
          </a:p>
          <a:p>
            <a:pPr>
              <a:spcAft>
                <a:spcPts val="1200"/>
              </a:spcAft>
            </a:pPr>
            <a:r>
              <a:rPr lang="pt-BR" sz="1600" b="1" dirty="0">
                <a:solidFill>
                  <a:schemeClr val="bg1">
                    <a:lumMod val="65000"/>
                  </a:schemeClr>
                </a:solidFill>
              </a:rPr>
              <a:t>Até 30/06/2021: </a:t>
            </a:r>
            <a:r>
              <a:rPr lang="pt-BR" sz="1600" dirty="0">
                <a:solidFill>
                  <a:schemeClr val="bg1">
                    <a:lumMod val="65000"/>
                  </a:schemeClr>
                </a:solidFill>
              </a:rPr>
              <a:t>prazo final para a consolidação dos dados</a:t>
            </a:r>
          </a:p>
          <a:p>
            <a:pPr>
              <a:spcAft>
                <a:spcPts val="1200"/>
              </a:spcAft>
            </a:pPr>
            <a:r>
              <a:rPr lang="pt-BR" sz="1600" b="1" dirty="0"/>
              <a:t>27/07/2021: </a:t>
            </a:r>
            <a:r>
              <a:rPr lang="pt-BR" sz="1600" dirty="0"/>
              <a:t>apresentação da proposta final do PPA em Audiência Pública</a:t>
            </a:r>
          </a:p>
          <a:p>
            <a:pPr>
              <a:spcAft>
                <a:spcPts val="1200"/>
              </a:spcAft>
            </a:pPr>
            <a:r>
              <a:rPr lang="pt-BR" sz="1600" b="1" dirty="0"/>
              <a:t>Até 30/07/2021: </a:t>
            </a:r>
            <a:r>
              <a:rPr lang="pt-BR" sz="1600" dirty="0"/>
              <a:t>encaminhamento do Projeto de Lei do PPA à Câmara de Vereadores</a:t>
            </a:r>
          </a:p>
        </p:txBody>
      </p:sp>
    </p:spTree>
    <p:extLst>
      <p:ext uri="{BB962C8B-B14F-4D97-AF65-F5344CB8AC3E}">
        <p14:creationId xmlns:p14="http://schemas.microsoft.com/office/powerpoint/2010/main" val="3029865815"/>
      </p:ext>
    </p:extLst>
  </p:cSld>
  <p:clrMapOvr>
    <a:masterClrMapping/>
  </p:clrMapOvr>
  <p:transition spd="med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388FC0-79C8-430E-8630-5EC226CD1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EXIGÊNCIAS ATUAIS DE ACORDO COM A LRF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99AE62E-06D7-4763-996D-2B0337D747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091" y="692696"/>
            <a:ext cx="11911816" cy="5832648"/>
          </a:xfrm>
        </p:spPr>
        <p:txBody>
          <a:bodyPr anchor="t">
            <a:noAutofit/>
          </a:bodyPr>
          <a:lstStyle/>
          <a:p>
            <a:pPr>
              <a:spcAft>
                <a:spcPts val="1800"/>
              </a:spcAft>
            </a:pPr>
            <a:r>
              <a:rPr lang="pt-BR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ÊNFASE NA REALIZAÇÃO DE RESULTADOS  </a:t>
            </a:r>
          </a:p>
          <a:p>
            <a:pPr lvl="1">
              <a:spcAft>
                <a:spcPts val="1800"/>
              </a:spcAft>
            </a:pPr>
            <a:r>
              <a:rPr lang="pt-BR" sz="1600" b="1" dirty="0"/>
              <a:t>Orçamento moderno – ênfase nos fins (sociedade) e não nos meios (administração)</a:t>
            </a:r>
          </a:p>
          <a:p>
            <a:pPr>
              <a:spcAft>
                <a:spcPts val="1800"/>
              </a:spcAft>
            </a:pPr>
            <a:r>
              <a:rPr lang="pt-BR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 REFLETIR A REALIDADE</a:t>
            </a:r>
          </a:p>
          <a:p>
            <a:pPr lvl="1">
              <a:spcAft>
                <a:spcPts val="1800"/>
              </a:spcAft>
            </a:pPr>
            <a:r>
              <a:rPr lang="pt-BR" sz="1600" b="1" dirty="0"/>
              <a:t>LRF – (principio do equilíbrio das contas publicas e metas realistas) deve refletir as demandas sociais e ter metas realistas</a:t>
            </a:r>
          </a:p>
          <a:p>
            <a:pPr>
              <a:spcAft>
                <a:spcPts val="1800"/>
              </a:spcAft>
            </a:pPr>
            <a:r>
              <a:rPr lang="pt-BR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 SER TRANSPARENTE</a:t>
            </a:r>
          </a:p>
          <a:p>
            <a:pPr lvl="1">
              <a:spcAft>
                <a:spcPts val="1800"/>
              </a:spcAft>
            </a:pPr>
            <a:r>
              <a:rPr lang="pt-BR" sz="1600" b="1" dirty="0"/>
              <a:t>Pressupostos da LRF: Ação transparente e planejada</a:t>
            </a:r>
          </a:p>
          <a:p>
            <a:pPr>
              <a:spcAft>
                <a:spcPts val="1800"/>
              </a:spcAft>
            </a:pPr>
            <a:r>
              <a:rPr lang="pt-BR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PARTICIPAÇÃO SOCIAL</a:t>
            </a:r>
          </a:p>
          <a:p>
            <a:pPr lvl="1">
              <a:spcAft>
                <a:spcPts val="1800"/>
              </a:spcAft>
            </a:pPr>
            <a:r>
              <a:rPr lang="pt-BR" sz="1600" b="1" dirty="0"/>
              <a:t>Art. 48, Paragrafo Único da LRF – participação popular e discussão dos planos e orçamentos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0609AD2F-3FBB-46FF-A554-98F0479368E6}"/>
              </a:ext>
            </a:extLst>
          </p:cNvPr>
          <p:cNvSpPr txBox="1"/>
          <p:nvPr/>
        </p:nvSpPr>
        <p:spPr>
          <a:xfrm>
            <a:off x="4742904" y="5325015"/>
            <a:ext cx="2706190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pt-BR" dirty="0">
                <a:hlinkClick r:id="" action="ppaction://noaction"/>
              </a:rPr>
              <a:t>Formulário de Sugestões</a:t>
            </a:r>
          </a:p>
          <a:p>
            <a:pPr algn="ctr"/>
            <a:r>
              <a:rPr lang="pt-BR" dirty="0">
                <a:hlinkClick r:id="" action="ppaction://noaction"/>
              </a:rPr>
              <a:t>para o PPA</a:t>
            </a:r>
            <a:endParaRPr lang="pt-BR" dirty="0"/>
          </a:p>
          <a:p>
            <a:pPr algn="ctr"/>
            <a:endParaRPr lang="pt-BR" dirty="0"/>
          </a:p>
          <a:p>
            <a:pPr algn="ctr"/>
            <a:r>
              <a:rPr lang="pt-BR" dirty="0"/>
              <a:t>Site da Prefeitura</a:t>
            </a:r>
          </a:p>
        </p:txBody>
      </p:sp>
      <p:cxnSp>
        <p:nvCxnSpPr>
          <p:cNvPr id="6" name="Conector: Angulado 5">
            <a:extLst>
              <a:ext uri="{FF2B5EF4-FFF2-40B4-BE49-F238E27FC236}">
                <a16:creationId xmlns:a16="http://schemas.microsoft.com/office/drawing/2014/main" id="{E7584B45-7A46-47AA-97E1-E704EA55E49D}"/>
              </a:ext>
            </a:extLst>
          </p:cNvPr>
          <p:cNvCxnSpPr>
            <a:cxnSpLocks/>
          </p:cNvCxnSpPr>
          <p:nvPr/>
        </p:nvCxnSpPr>
        <p:spPr>
          <a:xfrm>
            <a:off x="263352" y="4509120"/>
            <a:ext cx="4392488" cy="1440160"/>
          </a:xfrm>
          <a:prstGeom prst="bentConnector3">
            <a:avLst>
              <a:gd name="adj1" fmla="val -19"/>
            </a:avLst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ixaDeTexto 4">
            <a:extLst>
              <a:ext uri="{FF2B5EF4-FFF2-40B4-BE49-F238E27FC236}">
                <a16:creationId xmlns:a16="http://schemas.microsoft.com/office/drawing/2014/main" id="{07D2FFA5-1E04-494A-ACC9-6A3AD02C5EC8}"/>
              </a:ext>
            </a:extLst>
          </p:cNvPr>
          <p:cNvSpPr txBox="1"/>
          <p:nvPr/>
        </p:nvSpPr>
        <p:spPr>
          <a:xfrm>
            <a:off x="6942188" y="5765793"/>
            <a:ext cx="1872208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dirty="0"/>
              <a:t>176 SUGESTÕES</a:t>
            </a:r>
          </a:p>
        </p:txBody>
      </p:sp>
    </p:spTree>
    <p:extLst>
      <p:ext uri="{BB962C8B-B14F-4D97-AF65-F5344CB8AC3E}">
        <p14:creationId xmlns:p14="http://schemas.microsoft.com/office/powerpoint/2010/main" val="3227817273"/>
      </p:ext>
    </p:extLst>
  </p:cSld>
  <p:clrMapOvr>
    <a:masterClrMapping/>
  </p:clrMapOvr>
  <p:transition spd="med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99CBD6-7B19-4577-9640-0D8AE17CD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ESTIMATIVA DA RECEITA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ADB4247-C2D4-4F06-8530-74A00D2E851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Definição da Receita Prevista para o PPA</a:t>
            </a:r>
          </a:p>
        </p:txBody>
      </p:sp>
    </p:spTree>
    <p:extLst>
      <p:ext uri="{BB962C8B-B14F-4D97-AF65-F5344CB8AC3E}">
        <p14:creationId xmlns:p14="http://schemas.microsoft.com/office/powerpoint/2010/main" val="2546748482"/>
      </p:ext>
    </p:extLst>
  </p:cSld>
  <p:clrMapOvr>
    <a:masterClrMapping/>
  </p:clrMapOvr>
  <p:transition spd="med"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lh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rilh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TM02900769[[fn=Retrospectiva]]</Template>
  <TotalTime>32675</TotalTime>
  <Words>830</Words>
  <Application>Microsoft Office PowerPoint</Application>
  <PresentationFormat>Widescreen</PresentationFormat>
  <Paragraphs>135</Paragraphs>
  <Slides>45</Slides>
  <Notes>17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45</vt:i4>
      </vt:variant>
    </vt:vector>
  </HeadingPairs>
  <TitlesOfParts>
    <vt:vector size="49" baseType="lpstr">
      <vt:lpstr>Arial</vt:lpstr>
      <vt:lpstr>Calibri</vt:lpstr>
      <vt:lpstr>Trebuchet MS</vt:lpstr>
      <vt:lpstr>Brilho</vt:lpstr>
      <vt:lpstr>PLANO PLURIANUAL - PPA 2022-2025</vt:lpstr>
      <vt:lpstr>OBJETIVOS DA AUDIÊNCA PÚBLICA</vt:lpstr>
      <vt:lpstr>Conceitos gerais</vt:lpstr>
      <vt:lpstr>PPA – PLANO PLURIANUAL</vt:lpstr>
      <vt:lpstr>Estrutura do PLANO PLURIANUAL</vt:lpstr>
      <vt:lpstr>PROCESSO DE ELABORAÇÃO</vt:lpstr>
      <vt:lpstr>PROCESSO DE ELABORAÇÃO / CRONOGRAMA DE ATIVIDADES</vt:lpstr>
      <vt:lpstr>EXIGÊNCIAS ATUAIS DE ACORDO COM A LRF</vt:lpstr>
      <vt:lpstr>ESTIMATIVA DA RECEITA</vt:lpstr>
      <vt:lpstr>ESTIMATIVA DA RECEITA ORÇAMENTÁRIA</vt:lpstr>
      <vt:lpstr>RECEITA PROJETADA</vt:lpstr>
      <vt:lpstr>RECEITA POR CATEGORIA ECONÔMICA / ORIGEM</vt:lpstr>
      <vt:lpstr>RECEITA POR ENTIDADE</vt:lpstr>
      <vt:lpstr>Metas de despesa</vt:lpstr>
      <vt:lpstr>METAS DO PPA POR ENTIDADE</vt:lpstr>
      <vt:lpstr>METAS DO PPA POR ÓRGÃO (SECRETARIA)</vt:lpstr>
      <vt:lpstr>METAS DO PPA POR PROGRAMAS DE GOVERNO</vt:lpstr>
      <vt:lpstr>METAS DO PPA POR PROGRAMAS DE GOVERNO</vt:lpstr>
      <vt:lpstr>Metas de investimento</vt:lpstr>
      <vt:lpstr>DESPESA PROJETADA - INVESTIMENTOS</vt:lpstr>
      <vt:lpstr>INVESTIMENTOS POR ÓRGÃO</vt:lpstr>
      <vt:lpstr>INVESTIMENTOS POR ÓRGÃO</vt:lpstr>
      <vt:lpstr>INVESTIMENTOS POR ÓRGÃO</vt:lpstr>
      <vt:lpstr>INVESTIMENTOS POR ÓRGÃO</vt:lpstr>
      <vt:lpstr>INVESTIMENTOS POR ÓRGÃO</vt:lpstr>
      <vt:lpstr>INVESTIMENTOS POR ÓRGÃO</vt:lpstr>
      <vt:lpstr>INVESTIMENTOS POR ÓRGÃO</vt:lpstr>
      <vt:lpstr>INVESTIMENTOS POR ÓRGÃO</vt:lpstr>
      <vt:lpstr>INVESTIMENTOS POR ÓRGÃO</vt:lpstr>
      <vt:lpstr>INVESTIMENTOS POR ÓRGÃO</vt:lpstr>
      <vt:lpstr>INVESTIMENTOS POR ÓRGÃO</vt:lpstr>
      <vt:lpstr>INVESTIMENTOS POR ÓRGÃO</vt:lpstr>
      <vt:lpstr>Metas de custeio</vt:lpstr>
      <vt:lpstr>DESPESA PROJETADA - CUSTEIO</vt:lpstr>
      <vt:lpstr>CUSTEIO POR ÓRGÃO</vt:lpstr>
      <vt:lpstr>CUSTEIO POR ÓRGÃO</vt:lpstr>
      <vt:lpstr>CUSTEIO POR ÓRGÃO</vt:lpstr>
      <vt:lpstr>CUSTEIO POR ÓRGÃO</vt:lpstr>
      <vt:lpstr>CUSTEIO POR ÓRGÃO</vt:lpstr>
      <vt:lpstr>CUSTEIO POR ÓRGÃO</vt:lpstr>
      <vt:lpstr>CUSTEIO POR ÓRGÃO</vt:lpstr>
      <vt:lpstr>CUSTEIO POR ÓRGÃO</vt:lpstr>
      <vt:lpstr>CUSTEIO POR ÓRGÃO</vt:lpstr>
      <vt:lpstr>RESUMO PPA 2022-2025</vt:lpstr>
      <vt:lpstr>Obrigado!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ForGov Consultoria</dc:title>
  <dc:creator>Edson Juliano Maestro</dc:creator>
  <cp:lastModifiedBy>Juliano Maestro</cp:lastModifiedBy>
  <cp:revision>1022</cp:revision>
  <cp:lastPrinted>2017-09-04T17:47:22Z</cp:lastPrinted>
  <dcterms:created xsi:type="dcterms:W3CDTF">2013-10-30T14:36:18Z</dcterms:created>
  <dcterms:modified xsi:type="dcterms:W3CDTF">2021-07-27T22:52:12Z</dcterms:modified>
</cp:coreProperties>
</file>