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52" r:id="rId11"/>
    <p:sldId id="344" r:id="rId12"/>
    <p:sldId id="345" r:id="rId13"/>
    <p:sldId id="385" r:id="rId14"/>
    <p:sldId id="330" r:id="rId15"/>
    <p:sldId id="331" r:id="rId16"/>
    <p:sldId id="346" r:id="rId17"/>
    <p:sldId id="332" r:id="rId18"/>
    <p:sldId id="334" r:id="rId19"/>
    <p:sldId id="372" r:id="rId20"/>
    <p:sldId id="353" r:id="rId21"/>
    <p:sldId id="335" r:id="rId22"/>
    <p:sldId id="371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54" r:id="rId36"/>
    <p:sldId id="355" r:id="rId37"/>
    <p:sldId id="321" r:id="rId38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o Maestro" initials="JM" lastIdx="2" clrIdx="0">
    <p:extLst>
      <p:ext uri="{19B8F6BF-5375-455C-9EA6-DF929625EA0E}">
        <p15:presenceInfo xmlns:p15="http://schemas.microsoft.com/office/powerpoint/2012/main" userId="8d19bab517e26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93911" autoAdjust="0"/>
  </p:normalViewPr>
  <p:slideViewPr>
    <p:cSldViewPr>
      <p:cViewPr varScale="1">
        <p:scale>
          <a:sx n="108" d="100"/>
          <a:sy n="108" d="100"/>
        </p:scale>
        <p:origin x="684" y="114"/>
      </p:cViewPr>
      <p:guideLst>
        <p:guide orient="horz" pos="2160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F720A-9788-428F-99D2-60F700F78081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D41BF3D-2FBF-4772-BC11-F7843E83FEB7}">
      <dgm:prSet phldrT="[Texto]"/>
      <dgm:spPr/>
      <dgm:t>
        <a:bodyPr/>
        <a:lstStyle/>
        <a:p>
          <a:r>
            <a:rPr lang="pt-BR" dirty="0"/>
            <a:t>PPA – Plano Plurianual</a:t>
          </a:r>
        </a:p>
        <a:p>
          <a:r>
            <a:rPr lang="pt-BR" dirty="0"/>
            <a:t>(4 exercícios)</a:t>
          </a:r>
        </a:p>
        <a:p>
          <a:r>
            <a:rPr lang="pt-BR" dirty="0"/>
            <a:t>Planejamento de Ação Governamental</a:t>
          </a:r>
        </a:p>
      </dgm:t>
    </dgm:pt>
    <dgm:pt modelId="{82DE6A45-790F-4E3F-82F4-BD26CB26797E}" type="parTrans" cxnId="{DB60D095-F30F-434F-A0C4-63A9743E0F89}">
      <dgm:prSet/>
      <dgm:spPr/>
      <dgm:t>
        <a:bodyPr/>
        <a:lstStyle/>
        <a:p>
          <a:endParaRPr lang="pt-BR"/>
        </a:p>
      </dgm:t>
    </dgm:pt>
    <dgm:pt modelId="{4F65716E-6C14-4AC3-B36A-45F9B055597D}" type="sibTrans" cxnId="{DB60D095-F30F-434F-A0C4-63A9743E0F89}">
      <dgm:prSet/>
      <dgm:spPr/>
      <dgm:t>
        <a:bodyPr/>
        <a:lstStyle/>
        <a:p>
          <a:endParaRPr lang="pt-BR"/>
        </a:p>
      </dgm:t>
    </dgm:pt>
    <dgm:pt modelId="{0BBE7190-5BEA-4BD3-BA25-F10576763C02}">
      <dgm:prSet phldrT="[Texto]"/>
      <dgm:spPr/>
      <dgm:t>
        <a:bodyPr/>
        <a:lstStyle/>
        <a:p>
          <a:r>
            <a:rPr lang="pt-BR" dirty="0"/>
            <a:t>LDO A1</a:t>
          </a:r>
        </a:p>
        <a:p>
          <a:r>
            <a:rPr lang="pt-BR" dirty="0"/>
            <a:t>Diretrizes Orçamentárias</a:t>
          </a:r>
        </a:p>
      </dgm:t>
    </dgm:pt>
    <dgm:pt modelId="{334BC672-CB31-495B-84E3-195857241225}" type="parTrans" cxnId="{D0A67D84-53D5-4EEA-A2FC-628808A34FB5}">
      <dgm:prSet/>
      <dgm:spPr/>
      <dgm:t>
        <a:bodyPr/>
        <a:lstStyle/>
        <a:p>
          <a:endParaRPr lang="pt-BR"/>
        </a:p>
      </dgm:t>
    </dgm:pt>
    <dgm:pt modelId="{6975F09D-C98B-41E8-91BB-331971E98E98}" type="sibTrans" cxnId="{D0A67D84-53D5-4EEA-A2FC-628808A34FB5}">
      <dgm:prSet/>
      <dgm:spPr/>
      <dgm:t>
        <a:bodyPr/>
        <a:lstStyle/>
        <a:p>
          <a:endParaRPr lang="pt-BR"/>
        </a:p>
      </dgm:t>
    </dgm:pt>
    <dgm:pt modelId="{AD7E9EA0-0804-4916-B882-8F7CA84A0FA6}">
      <dgm:prSet phldrT="[Texto]"/>
      <dgm:spPr/>
      <dgm:t>
        <a:bodyPr/>
        <a:lstStyle/>
        <a:p>
          <a:r>
            <a:rPr lang="pt-BR" dirty="0"/>
            <a:t>LOA A4</a:t>
          </a:r>
        </a:p>
        <a:p>
          <a:r>
            <a:rPr lang="pt-BR" dirty="0"/>
            <a:t>Execução da Ação Orçamentária</a:t>
          </a:r>
        </a:p>
      </dgm:t>
    </dgm:pt>
    <dgm:pt modelId="{CF2EB05A-E02F-4E7B-A265-5835845614D9}" type="parTrans" cxnId="{226D380D-8064-4112-9F00-8BEDD77E6D61}">
      <dgm:prSet/>
      <dgm:spPr/>
      <dgm:t>
        <a:bodyPr/>
        <a:lstStyle/>
        <a:p>
          <a:endParaRPr lang="pt-BR"/>
        </a:p>
      </dgm:t>
    </dgm:pt>
    <dgm:pt modelId="{8AF6103E-0D4F-49E2-B6C4-BF5491F9068B}" type="sibTrans" cxnId="{226D380D-8064-4112-9F00-8BEDD77E6D61}">
      <dgm:prSet/>
      <dgm:spPr/>
      <dgm:t>
        <a:bodyPr/>
        <a:lstStyle/>
        <a:p>
          <a:endParaRPr lang="pt-BR"/>
        </a:p>
      </dgm:t>
    </dgm:pt>
    <dgm:pt modelId="{0EEE0A0E-EE13-471D-AF6A-10415181F86D}">
      <dgm:prSet phldrT="[Texto]"/>
      <dgm:spPr/>
      <dgm:t>
        <a:bodyPr/>
        <a:lstStyle/>
        <a:p>
          <a:r>
            <a:rPr lang="pt-BR" dirty="0"/>
            <a:t>LDO A2</a:t>
          </a:r>
        </a:p>
        <a:p>
          <a:r>
            <a:rPr lang="pt-BR" dirty="0"/>
            <a:t>Diretrizes Orçamentárias</a:t>
          </a:r>
        </a:p>
      </dgm:t>
    </dgm:pt>
    <dgm:pt modelId="{0067DE44-F046-4D09-8DBF-C9C304E29461}" type="parTrans" cxnId="{977A184F-3FA8-414C-BF4A-68D4ED43DB81}">
      <dgm:prSet/>
      <dgm:spPr/>
      <dgm:t>
        <a:bodyPr/>
        <a:lstStyle/>
        <a:p>
          <a:endParaRPr lang="pt-BR"/>
        </a:p>
      </dgm:t>
    </dgm:pt>
    <dgm:pt modelId="{27868305-5FBB-4C5F-9A82-AA49B5E88BE2}" type="sibTrans" cxnId="{977A184F-3FA8-414C-BF4A-68D4ED43DB81}">
      <dgm:prSet/>
      <dgm:spPr/>
      <dgm:t>
        <a:bodyPr/>
        <a:lstStyle/>
        <a:p>
          <a:endParaRPr lang="pt-BR"/>
        </a:p>
      </dgm:t>
    </dgm:pt>
    <dgm:pt modelId="{033731B8-16CA-4109-AC8C-04E822288DF1}">
      <dgm:prSet phldrT="[Texto]"/>
      <dgm:spPr/>
      <dgm:t>
        <a:bodyPr/>
        <a:lstStyle/>
        <a:p>
          <a:r>
            <a:rPr lang="pt-BR" dirty="0"/>
            <a:t>LDO A3</a:t>
          </a:r>
        </a:p>
        <a:p>
          <a:r>
            <a:rPr lang="pt-BR" dirty="0"/>
            <a:t>Diretrizes Orçamentárias</a:t>
          </a:r>
        </a:p>
      </dgm:t>
    </dgm:pt>
    <dgm:pt modelId="{1A8604BC-52CF-49E6-875B-5F48FA1E21A5}" type="parTrans" cxnId="{40E82DAF-04DE-4D9C-9A4D-909FFAC098AD}">
      <dgm:prSet/>
      <dgm:spPr/>
      <dgm:t>
        <a:bodyPr/>
        <a:lstStyle/>
        <a:p>
          <a:endParaRPr lang="pt-BR"/>
        </a:p>
      </dgm:t>
    </dgm:pt>
    <dgm:pt modelId="{78FFCBFE-960C-4E77-86F7-26089F2AABD8}" type="sibTrans" cxnId="{40E82DAF-04DE-4D9C-9A4D-909FFAC098AD}">
      <dgm:prSet/>
      <dgm:spPr/>
      <dgm:t>
        <a:bodyPr/>
        <a:lstStyle/>
        <a:p>
          <a:endParaRPr lang="pt-BR"/>
        </a:p>
      </dgm:t>
    </dgm:pt>
    <dgm:pt modelId="{98EBD705-DC8C-4445-8783-0BCEBD563B84}">
      <dgm:prSet phldrT="[Texto]"/>
      <dgm:spPr/>
      <dgm:t>
        <a:bodyPr/>
        <a:lstStyle/>
        <a:p>
          <a:r>
            <a:rPr lang="pt-BR" dirty="0"/>
            <a:t>LDO A4</a:t>
          </a:r>
        </a:p>
        <a:p>
          <a:r>
            <a:rPr lang="pt-BR" dirty="0"/>
            <a:t>Diretrizes Orçamentárias</a:t>
          </a:r>
        </a:p>
      </dgm:t>
    </dgm:pt>
    <dgm:pt modelId="{4B94C933-5EC2-4ED8-BF95-04F47164C71A}" type="parTrans" cxnId="{508A9B62-7E5E-46CA-A1F7-A4608A29F4EC}">
      <dgm:prSet/>
      <dgm:spPr/>
      <dgm:t>
        <a:bodyPr/>
        <a:lstStyle/>
        <a:p>
          <a:endParaRPr lang="pt-BR"/>
        </a:p>
      </dgm:t>
    </dgm:pt>
    <dgm:pt modelId="{D31EF006-AD3B-4C89-B03B-535B164841AA}" type="sibTrans" cxnId="{508A9B62-7E5E-46CA-A1F7-A4608A29F4EC}">
      <dgm:prSet/>
      <dgm:spPr/>
      <dgm:t>
        <a:bodyPr/>
        <a:lstStyle/>
        <a:p>
          <a:endParaRPr lang="pt-BR"/>
        </a:p>
      </dgm:t>
    </dgm:pt>
    <dgm:pt modelId="{27BB1EE7-5239-4A98-A598-7F6956FF6D44}">
      <dgm:prSet phldrT="[Texto]"/>
      <dgm:spPr/>
      <dgm:t>
        <a:bodyPr/>
        <a:lstStyle/>
        <a:p>
          <a:r>
            <a:rPr lang="pt-BR" dirty="0"/>
            <a:t>LOA A3</a:t>
          </a:r>
        </a:p>
        <a:p>
          <a:r>
            <a:rPr lang="pt-BR" dirty="0"/>
            <a:t>Execução da Ação Orçamentária</a:t>
          </a:r>
        </a:p>
      </dgm:t>
    </dgm:pt>
    <dgm:pt modelId="{7E3B9312-EE0B-49EF-808D-5391E97CD989}" type="parTrans" cxnId="{7088053F-9909-4A30-AB19-ABACBD7AB90B}">
      <dgm:prSet/>
      <dgm:spPr/>
      <dgm:t>
        <a:bodyPr/>
        <a:lstStyle/>
        <a:p>
          <a:endParaRPr lang="pt-BR"/>
        </a:p>
      </dgm:t>
    </dgm:pt>
    <dgm:pt modelId="{FDF4BDBF-458D-41B1-8BE2-EF4E305EBE0E}" type="sibTrans" cxnId="{7088053F-9909-4A30-AB19-ABACBD7AB90B}">
      <dgm:prSet/>
      <dgm:spPr/>
      <dgm:t>
        <a:bodyPr/>
        <a:lstStyle/>
        <a:p>
          <a:endParaRPr lang="pt-BR"/>
        </a:p>
      </dgm:t>
    </dgm:pt>
    <dgm:pt modelId="{1A6BBE43-EFF1-4BBF-8A67-976B517B928F}">
      <dgm:prSet phldrT="[Texto]"/>
      <dgm:spPr/>
      <dgm:t>
        <a:bodyPr/>
        <a:lstStyle/>
        <a:p>
          <a:r>
            <a:rPr lang="pt-BR" dirty="0"/>
            <a:t>LOA A2</a:t>
          </a:r>
        </a:p>
        <a:p>
          <a:r>
            <a:rPr lang="pt-BR" dirty="0"/>
            <a:t>Execução da Ação Orçamentária</a:t>
          </a:r>
        </a:p>
      </dgm:t>
    </dgm:pt>
    <dgm:pt modelId="{090A2255-BA4B-4DCB-8FC2-18C2AC323DE4}" type="parTrans" cxnId="{C849BFF1-1815-44B4-BF63-4699A038CD0A}">
      <dgm:prSet/>
      <dgm:spPr/>
      <dgm:t>
        <a:bodyPr/>
        <a:lstStyle/>
        <a:p>
          <a:endParaRPr lang="pt-BR"/>
        </a:p>
      </dgm:t>
    </dgm:pt>
    <dgm:pt modelId="{3F934A97-4EDC-4B67-A119-3411046A9413}" type="sibTrans" cxnId="{C849BFF1-1815-44B4-BF63-4699A038CD0A}">
      <dgm:prSet/>
      <dgm:spPr/>
      <dgm:t>
        <a:bodyPr/>
        <a:lstStyle/>
        <a:p>
          <a:endParaRPr lang="pt-BR"/>
        </a:p>
      </dgm:t>
    </dgm:pt>
    <dgm:pt modelId="{7891487E-AD42-4263-B6A5-1061FE27AF4B}">
      <dgm:prSet phldrT="[Texto]"/>
      <dgm:spPr/>
      <dgm:t>
        <a:bodyPr/>
        <a:lstStyle/>
        <a:p>
          <a:r>
            <a:rPr lang="pt-BR" dirty="0"/>
            <a:t>LOA A1</a:t>
          </a:r>
        </a:p>
        <a:p>
          <a:r>
            <a:rPr lang="pt-BR" dirty="0"/>
            <a:t>Execução da Ação Orçamentária</a:t>
          </a:r>
        </a:p>
      </dgm:t>
    </dgm:pt>
    <dgm:pt modelId="{43ED5230-BF15-4E22-B107-82C76C0D454D}" type="parTrans" cxnId="{BE533789-0E32-4389-A80B-9E817517D840}">
      <dgm:prSet/>
      <dgm:spPr/>
      <dgm:t>
        <a:bodyPr/>
        <a:lstStyle/>
        <a:p>
          <a:endParaRPr lang="pt-BR"/>
        </a:p>
      </dgm:t>
    </dgm:pt>
    <dgm:pt modelId="{EC36D8FA-7D4B-484A-8760-6C00E774FD87}" type="sibTrans" cxnId="{BE533789-0E32-4389-A80B-9E817517D840}">
      <dgm:prSet/>
      <dgm:spPr/>
      <dgm:t>
        <a:bodyPr/>
        <a:lstStyle/>
        <a:p>
          <a:endParaRPr lang="pt-BR"/>
        </a:p>
      </dgm:t>
    </dgm:pt>
    <dgm:pt modelId="{A0D8045C-24A2-4FE5-95AA-6B82B7357DAD}" type="pres">
      <dgm:prSet presAssocID="{5AEF720A-9788-428F-99D2-60F700F780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26E88DD-2D8B-4F1A-9CC7-A164BFFB2B40}" type="pres">
      <dgm:prSet presAssocID="{ED41BF3D-2FBF-4772-BC11-F7843E83FEB7}" presName="vertOne" presStyleCnt="0"/>
      <dgm:spPr/>
    </dgm:pt>
    <dgm:pt modelId="{651A4B27-5233-461B-BFD2-0201A67278B2}" type="pres">
      <dgm:prSet presAssocID="{ED41BF3D-2FBF-4772-BC11-F7843E83FEB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BA98F1-40C0-480E-99D2-98F2E0F0CD41}" type="pres">
      <dgm:prSet presAssocID="{ED41BF3D-2FBF-4772-BC11-F7843E83FEB7}" presName="parTransOne" presStyleCnt="0"/>
      <dgm:spPr/>
    </dgm:pt>
    <dgm:pt modelId="{79BFD841-D0E8-4C12-96A9-0DA250FFC541}" type="pres">
      <dgm:prSet presAssocID="{ED41BF3D-2FBF-4772-BC11-F7843E83FEB7}" presName="horzOne" presStyleCnt="0"/>
      <dgm:spPr/>
    </dgm:pt>
    <dgm:pt modelId="{B04EB17A-EB39-4270-A9D5-7C989001AD1A}" type="pres">
      <dgm:prSet presAssocID="{0BBE7190-5BEA-4BD3-BA25-F10576763C02}" presName="vertTwo" presStyleCnt="0"/>
      <dgm:spPr/>
    </dgm:pt>
    <dgm:pt modelId="{82F2A11D-4319-477E-A5F2-1453A13F6E18}" type="pres">
      <dgm:prSet presAssocID="{0BBE7190-5BEA-4BD3-BA25-F10576763C0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9D1760-1C03-4EC5-A592-1F36B2E1717C}" type="pres">
      <dgm:prSet presAssocID="{0BBE7190-5BEA-4BD3-BA25-F10576763C02}" presName="parTransTwo" presStyleCnt="0"/>
      <dgm:spPr/>
    </dgm:pt>
    <dgm:pt modelId="{AD7668FE-2335-46DA-A1FF-17D6A7925D54}" type="pres">
      <dgm:prSet presAssocID="{0BBE7190-5BEA-4BD3-BA25-F10576763C02}" presName="horzTwo" presStyleCnt="0"/>
      <dgm:spPr/>
    </dgm:pt>
    <dgm:pt modelId="{83A10E9D-4FC9-40DA-B605-1CB11AE88786}" type="pres">
      <dgm:prSet presAssocID="{7891487E-AD42-4263-B6A5-1061FE27AF4B}" presName="vertThree" presStyleCnt="0"/>
      <dgm:spPr/>
    </dgm:pt>
    <dgm:pt modelId="{6BF896FE-2E3C-4E60-AF37-3641171F9BD8}" type="pres">
      <dgm:prSet presAssocID="{7891487E-AD42-4263-B6A5-1061FE27AF4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D0F2BB-CEF6-4772-AA0F-4E9E201BF975}" type="pres">
      <dgm:prSet presAssocID="{7891487E-AD42-4263-B6A5-1061FE27AF4B}" presName="horzThree" presStyleCnt="0"/>
      <dgm:spPr/>
    </dgm:pt>
    <dgm:pt modelId="{5906B037-4B69-47DA-A1E7-C2D7C9D077ED}" type="pres">
      <dgm:prSet presAssocID="{6975F09D-C98B-41E8-91BB-331971E98E98}" presName="sibSpaceTwo" presStyleCnt="0"/>
      <dgm:spPr/>
    </dgm:pt>
    <dgm:pt modelId="{920A214E-3C25-46D6-AC22-AB5DF93C0D01}" type="pres">
      <dgm:prSet presAssocID="{0EEE0A0E-EE13-471D-AF6A-10415181F86D}" presName="vertTwo" presStyleCnt="0"/>
      <dgm:spPr/>
    </dgm:pt>
    <dgm:pt modelId="{4B653065-F193-4247-88BD-8AA4512F2489}" type="pres">
      <dgm:prSet presAssocID="{0EEE0A0E-EE13-471D-AF6A-10415181F86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16B310-46C2-4334-B74C-84F2313F6B31}" type="pres">
      <dgm:prSet presAssocID="{0EEE0A0E-EE13-471D-AF6A-10415181F86D}" presName="parTransTwo" presStyleCnt="0"/>
      <dgm:spPr/>
    </dgm:pt>
    <dgm:pt modelId="{00DCFD2A-7562-4365-AE26-7A687629D42A}" type="pres">
      <dgm:prSet presAssocID="{0EEE0A0E-EE13-471D-AF6A-10415181F86D}" presName="horzTwo" presStyleCnt="0"/>
      <dgm:spPr/>
    </dgm:pt>
    <dgm:pt modelId="{F521B86C-27CE-4546-9A2B-946DE729442F}" type="pres">
      <dgm:prSet presAssocID="{1A6BBE43-EFF1-4BBF-8A67-976B517B928F}" presName="vertThree" presStyleCnt="0"/>
      <dgm:spPr/>
    </dgm:pt>
    <dgm:pt modelId="{9CA2B61B-006B-44FC-A12B-DBF957180175}" type="pres">
      <dgm:prSet presAssocID="{1A6BBE43-EFF1-4BBF-8A67-976B517B928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72BA88-CC6E-4835-9F21-1C785DB7BE85}" type="pres">
      <dgm:prSet presAssocID="{1A6BBE43-EFF1-4BBF-8A67-976B517B928F}" presName="horzThree" presStyleCnt="0"/>
      <dgm:spPr/>
    </dgm:pt>
    <dgm:pt modelId="{B2E6DED4-76FB-4647-9F70-CBE46DCDE463}" type="pres">
      <dgm:prSet presAssocID="{27868305-5FBB-4C5F-9A82-AA49B5E88BE2}" presName="sibSpaceTwo" presStyleCnt="0"/>
      <dgm:spPr/>
    </dgm:pt>
    <dgm:pt modelId="{8547700F-44B3-475B-B5A7-E45606EE5BDA}" type="pres">
      <dgm:prSet presAssocID="{033731B8-16CA-4109-AC8C-04E822288DF1}" presName="vertTwo" presStyleCnt="0"/>
      <dgm:spPr/>
    </dgm:pt>
    <dgm:pt modelId="{8C934D07-44E6-4B29-AC6B-18E69DA64141}" type="pres">
      <dgm:prSet presAssocID="{033731B8-16CA-4109-AC8C-04E822288DF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BEC5B3E-7401-4706-901A-5A19BFDA99E5}" type="pres">
      <dgm:prSet presAssocID="{033731B8-16CA-4109-AC8C-04E822288DF1}" presName="parTransTwo" presStyleCnt="0"/>
      <dgm:spPr/>
    </dgm:pt>
    <dgm:pt modelId="{99917DBA-5D0D-4F42-BFEC-3AFE128A7E69}" type="pres">
      <dgm:prSet presAssocID="{033731B8-16CA-4109-AC8C-04E822288DF1}" presName="horzTwo" presStyleCnt="0"/>
      <dgm:spPr/>
    </dgm:pt>
    <dgm:pt modelId="{7F613BA3-7F33-45CC-B6D3-B8BDEA0771BF}" type="pres">
      <dgm:prSet presAssocID="{27BB1EE7-5239-4A98-A598-7F6956FF6D44}" presName="vertThree" presStyleCnt="0"/>
      <dgm:spPr/>
    </dgm:pt>
    <dgm:pt modelId="{EBA5AA8A-D23C-4136-8386-00329CD60772}" type="pres">
      <dgm:prSet presAssocID="{27BB1EE7-5239-4A98-A598-7F6956FF6D44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7E1EFB-2A77-4B0C-86F3-D04F767E22CB}" type="pres">
      <dgm:prSet presAssocID="{27BB1EE7-5239-4A98-A598-7F6956FF6D44}" presName="horzThree" presStyleCnt="0"/>
      <dgm:spPr/>
    </dgm:pt>
    <dgm:pt modelId="{D558234E-4233-4DB8-AF0C-31557BBEF829}" type="pres">
      <dgm:prSet presAssocID="{78FFCBFE-960C-4E77-86F7-26089F2AABD8}" presName="sibSpaceTwo" presStyleCnt="0"/>
      <dgm:spPr/>
    </dgm:pt>
    <dgm:pt modelId="{241230ED-D67A-40BC-8266-4F37C648696C}" type="pres">
      <dgm:prSet presAssocID="{98EBD705-DC8C-4445-8783-0BCEBD563B84}" presName="vertTwo" presStyleCnt="0"/>
      <dgm:spPr/>
    </dgm:pt>
    <dgm:pt modelId="{8AD84C46-ED3F-4812-A62D-1A42B5AEC965}" type="pres">
      <dgm:prSet presAssocID="{98EBD705-DC8C-4445-8783-0BCEBD563B8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F30299-C51C-4939-B502-3C16C5E82C2D}" type="pres">
      <dgm:prSet presAssocID="{98EBD705-DC8C-4445-8783-0BCEBD563B84}" presName="parTransTwo" presStyleCnt="0"/>
      <dgm:spPr/>
    </dgm:pt>
    <dgm:pt modelId="{500C0252-0792-4526-A704-BE6E433A922B}" type="pres">
      <dgm:prSet presAssocID="{98EBD705-DC8C-4445-8783-0BCEBD563B84}" presName="horzTwo" presStyleCnt="0"/>
      <dgm:spPr/>
    </dgm:pt>
    <dgm:pt modelId="{4C62269D-2931-4A0C-80BF-39F2DB83E6C0}" type="pres">
      <dgm:prSet presAssocID="{AD7E9EA0-0804-4916-B882-8F7CA84A0FA6}" presName="vertThree" presStyleCnt="0"/>
      <dgm:spPr/>
    </dgm:pt>
    <dgm:pt modelId="{19DB9CB4-EBBB-4BB6-92ED-B032B5CDECB0}" type="pres">
      <dgm:prSet presAssocID="{AD7E9EA0-0804-4916-B882-8F7CA84A0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0059FD-2C51-493C-900B-AB9DB487B9BB}" type="pres">
      <dgm:prSet presAssocID="{AD7E9EA0-0804-4916-B882-8F7CA84A0FA6}" presName="horzThree" presStyleCnt="0"/>
      <dgm:spPr/>
    </dgm:pt>
  </dgm:ptLst>
  <dgm:cxnLst>
    <dgm:cxn modelId="{DB60D095-F30F-434F-A0C4-63A9743E0F89}" srcId="{5AEF720A-9788-428F-99D2-60F700F78081}" destId="{ED41BF3D-2FBF-4772-BC11-F7843E83FEB7}" srcOrd="0" destOrd="0" parTransId="{82DE6A45-790F-4E3F-82F4-BD26CB26797E}" sibTransId="{4F65716E-6C14-4AC3-B36A-45F9B055597D}"/>
    <dgm:cxn modelId="{EB11EF72-8E9C-497D-B89E-D6AFDFA465E6}" type="presOf" srcId="{1A6BBE43-EFF1-4BBF-8A67-976B517B928F}" destId="{9CA2B61B-006B-44FC-A12B-DBF957180175}" srcOrd="0" destOrd="0" presId="urn:microsoft.com/office/officeart/2005/8/layout/hierarchy4"/>
    <dgm:cxn modelId="{7088053F-9909-4A30-AB19-ABACBD7AB90B}" srcId="{033731B8-16CA-4109-AC8C-04E822288DF1}" destId="{27BB1EE7-5239-4A98-A598-7F6956FF6D44}" srcOrd="0" destOrd="0" parTransId="{7E3B9312-EE0B-49EF-808D-5391E97CD989}" sibTransId="{FDF4BDBF-458D-41B1-8BE2-EF4E305EBE0E}"/>
    <dgm:cxn modelId="{977A184F-3FA8-414C-BF4A-68D4ED43DB81}" srcId="{ED41BF3D-2FBF-4772-BC11-F7843E83FEB7}" destId="{0EEE0A0E-EE13-471D-AF6A-10415181F86D}" srcOrd="1" destOrd="0" parTransId="{0067DE44-F046-4D09-8DBF-C9C304E29461}" sibTransId="{27868305-5FBB-4C5F-9A82-AA49B5E88BE2}"/>
    <dgm:cxn modelId="{E3ADA44F-014D-4FA1-89A1-BF63E360EF36}" type="presOf" srcId="{27BB1EE7-5239-4A98-A598-7F6956FF6D44}" destId="{EBA5AA8A-D23C-4136-8386-00329CD60772}" srcOrd="0" destOrd="0" presId="urn:microsoft.com/office/officeart/2005/8/layout/hierarchy4"/>
    <dgm:cxn modelId="{FDE33E20-72A7-487D-93F4-A7A2B79E5257}" type="presOf" srcId="{0BBE7190-5BEA-4BD3-BA25-F10576763C02}" destId="{82F2A11D-4319-477E-A5F2-1453A13F6E18}" srcOrd="0" destOrd="0" presId="urn:microsoft.com/office/officeart/2005/8/layout/hierarchy4"/>
    <dgm:cxn modelId="{3E44EBF7-A5E3-4605-915B-6FCEAACFED28}" type="presOf" srcId="{033731B8-16CA-4109-AC8C-04E822288DF1}" destId="{8C934D07-44E6-4B29-AC6B-18E69DA64141}" srcOrd="0" destOrd="0" presId="urn:microsoft.com/office/officeart/2005/8/layout/hierarchy4"/>
    <dgm:cxn modelId="{08D3F837-E4F1-4CD4-A542-D95FBB5D41FF}" type="presOf" srcId="{AD7E9EA0-0804-4916-B882-8F7CA84A0FA6}" destId="{19DB9CB4-EBBB-4BB6-92ED-B032B5CDECB0}" srcOrd="0" destOrd="0" presId="urn:microsoft.com/office/officeart/2005/8/layout/hierarchy4"/>
    <dgm:cxn modelId="{508A9B62-7E5E-46CA-A1F7-A4608A29F4EC}" srcId="{ED41BF3D-2FBF-4772-BC11-F7843E83FEB7}" destId="{98EBD705-DC8C-4445-8783-0BCEBD563B84}" srcOrd="3" destOrd="0" parTransId="{4B94C933-5EC2-4ED8-BF95-04F47164C71A}" sibTransId="{D31EF006-AD3B-4C89-B03B-535B164841AA}"/>
    <dgm:cxn modelId="{226D380D-8064-4112-9F00-8BEDD77E6D61}" srcId="{98EBD705-DC8C-4445-8783-0BCEBD563B84}" destId="{AD7E9EA0-0804-4916-B882-8F7CA84A0FA6}" srcOrd="0" destOrd="0" parTransId="{CF2EB05A-E02F-4E7B-A265-5835845614D9}" sibTransId="{8AF6103E-0D4F-49E2-B6C4-BF5491F9068B}"/>
    <dgm:cxn modelId="{D0A67D84-53D5-4EEA-A2FC-628808A34FB5}" srcId="{ED41BF3D-2FBF-4772-BC11-F7843E83FEB7}" destId="{0BBE7190-5BEA-4BD3-BA25-F10576763C02}" srcOrd="0" destOrd="0" parTransId="{334BC672-CB31-495B-84E3-195857241225}" sibTransId="{6975F09D-C98B-41E8-91BB-331971E98E98}"/>
    <dgm:cxn modelId="{C849BFF1-1815-44B4-BF63-4699A038CD0A}" srcId="{0EEE0A0E-EE13-471D-AF6A-10415181F86D}" destId="{1A6BBE43-EFF1-4BBF-8A67-976B517B928F}" srcOrd="0" destOrd="0" parTransId="{090A2255-BA4B-4DCB-8FC2-18C2AC323DE4}" sibTransId="{3F934A97-4EDC-4B67-A119-3411046A9413}"/>
    <dgm:cxn modelId="{E809DAC3-B9ED-4D20-AFED-C6D03D915A27}" type="presOf" srcId="{0EEE0A0E-EE13-471D-AF6A-10415181F86D}" destId="{4B653065-F193-4247-88BD-8AA4512F2489}" srcOrd="0" destOrd="0" presId="urn:microsoft.com/office/officeart/2005/8/layout/hierarchy4"/>
    <dgm:cxn modelId="{D90F579C-D16C-4902-857D-49DFEA5A4BD1}" type="presOf" srcId="{7891487E-AD42-4263-B6A5-1061FE27AF4B}" destId="{6BF896FE-2E3C-4E60-AF37-3641171F9BD8}" srcOrd="0" destOrd="0" presId="urn:microsoft.com/office/officeart/2005/8/layout/hierarchy4"/>
    <dgm:cxn modelId="{2507378C-325F-44F9-85FF-3D3E4E2FF86E}" type="presOf" srcId="{5AEF720A-9788-428F-99D2-60F700F78081}" destId="{A0D8045C-24A2-4FE5-95AA-6B82B7357DAD}" srcOrd="0" destOrd="0" presId="urn:microsoft.com/office/officeart/2005/8/layout/hierarchy4"/>
    <dgm:cxn modelId="{40E82DAF-04DE-4D9C-9A4D-909FFAC098AD}" srcId="{ED41BF3D-2FBF-4772-BC11-F7843E83FEB7}" destId="{033731B8-16CA-4109-AC8C-04E822288DF1}" srcOrd="2" destOrd="0" parTransId="{1A8604BC-52CF-49E6-875B-5F48FA1E21A5}" sibTransId="{78FFCBFE-960C-4E77-86F7-26089F2AABD8}"/>
    <dgm:cxn modelId="{51494D02-57DF-4DBF-B47C-58F62196E0CE}" type="presOf" srcId="{ED41BF3D-2FBF-4772-BC11-F7843E83FEB7}" destId="{651A4B27-5233-461B-BFD2-0201A67278B2}" srcOrd="0" destOrd="0" presId="urn:microsoft.com/office/officeart/2005/8/layout/hierarchy4"/>
    <dgm:cxn modelId="{BE533789-0E32-4389-A80B-9E817517D840}" srcId="{0BBE7190-5BEA-4BD3-BA25-F10576763C02}" destId="{7891487E-AD42-4263-B6A5-1061FE27AF4B}" srcOrd="0" destOrd="0" parTransId="{43ED5230-BF15-4E22-B107-82C76C0D454D}" sibTransId="{EC36D8FA-7D4B-484A-8760-6C00E774FD87}"/>
    <dgm:cxn modelId="{C78D0B38-8F71-4A5B-848C-4266A955802F}" type="presOf" srcId="{98EBD705-DC8C-4445-8783-0BCEBD563B84}" destId="{8AD84C46-ED3F-4812-A62D-1A42B5AEC965}" srcOrd="0" destOrd="0" presId="urn:microsoft.com/office/officeart/2005/8/layout/hierarchy4"/>
    <dgm:cxn modelId="{2CAECD1A-5750-4B3A-B9CC-6B62EC08342D}" type="presParOf" srcId="{A0D8045C-24A2-4FE5-95AA-6B82B7357DAD}" destId="{526E88DD-2D8B-4F1A-9CC7-A164BFFB2B40}" srcOrd="0" destOrd="0" presId="urn:microsoft.com/office/officeart/2005/8/layout/hierarchy4"/>
    <dgm:cxn modelId="{7FCC27C0-13A8-4571-B563-7D0620087410}" type="presParOf" srcId="{526E88DD-2D8B-4F1A-9CC7-A164BFFB2B40}" destId="{651A4B27-5233-461B-BFD2-0201A67278B2}" srcOrd="0" destOrd="0" presId="urn:microsoft.com/office/officeart/2005/8/layout/hierarchy4"/>
    <dgm:cxn modelId="{8BD68250-BF5C-4403-8FA0-6F0CFC8832BF}" type="presParOf" srcId="{526E88DD-2D8B-4F1A-9CC7-A164BFFB2B40}" destId="{FFBA98F1-40C0-480E-99D2-98F2E0F0CD41}" srcOrd="1" destOrd="0" presId="urn:microsoft.com/office/officeart/2005/8/layout/hierarchy4"/>
    <dgm:cxn modelId="{1C4077E4-6E98-4572-B57A-F77DF2C25B86}" type="presParOf" srcId="{526E88DD-2D8B-4F1A-9CC7-A164BFFB2B40}" destId="{79BFD841-D0E8-4C12-96A9-0DA250FFC541}" srcOrd="2" destOrd="0" presId="urn:microsoft.com/office/officeart/2005/8/layout/hierarchy4"/>
    <dgm:cxn modelId="{2AB8FFF0-C8E2-4063-AE25-FF9136808356}" type="presParOf" srcId="{79BFD841-D0E8-4C12-96A9-0DA250FFC541}" destId="{B04EB17A-EB39-4270-A9D5-7C989001AD1A}" srcOrd="0" destOrd="0" presId="urn:microsoft.com/office/officeart/2005/8/layout/hierarchy4"/>
    <dgm:cxn modelId="{9C592F3B-469E-49C1-B2F6-B10D18CE5430}" type="presParOf" srcId="{B04EB17A-EB39-4270-A9D5-7C989001AD1A}" destId="{82F2A11D-4319-477E-A5F2-1453A13F6E18}" srcOrd="0" destOrd="0" presId="urn:microsoft.com/office/officeart/2005/8/layout/hierarchy4"/>
    <dgm:cxn modelId="{A00D7892-D673-4C31-83A6-3B62C39C5625}" type="presParOf" srcId="{B04EB17A-EB39-4270-A9D5-7C989001AD1A}" destId="{449D1760-1C03-4EC5-A592-1F36B2E1717C}" srcOrd="1" destOrd="0" presId="urn:microsoft.com/office/officeart/2005/8/layout/hierarchy4"/>
    <dgm:cxn modelId="{FBEF6760-6738-486E-8759-E462DADB6C50}" type="presParOf" srcId="{B04EB17A-EB39-4270-A9D5-7C989001AD1A}" destId="{AD7668FE-2335-46DA-A1FF-17D6A7925D54}" srcOrd="2" destOrd="0" presId="urn:microsoft.com/office/officeart/2005/8/layout/hierarchy4"/>
    <dgm:cxn modelId="{8DD3A549-B197-4B6C-A8FC-9A96271369B3}" type="presParOf" srcId="{AD7668FE-2335-46DA-A1FF-17D6A7925D54}" destId="{83A10E9D-4FC9-40DA-B605-1CB11AE88786}" srcOrd="0" destOrd="0" presId="urn:microsoft.com/office/officeart/2005/8/layout/hierarchy4"/>
    <dgm:cxn modelId="{7CCEC05F-D8D8-40B5-B829-D5186525BB48}" type="presParOf" srcId="{83A10E9D-4FC9-40DA-B605-1CB11AE88786}" destId="{6BF896FE-2E3C-4E60-AF37-3641171F9BD8}" srcOrd="0" destOrd="0" presId="urn:microsoft.com/office/officeart/2005/8/layout/hierarchy4"/>
    <dgm:cxn modelId="{A7734845-4394-40D4-A838-5A449D07B6B5}" type="presParOf" srcId="{83A10E9D-4FC9-40DA-B605-1CB11AE88786}" destId="{EDD0F2BB-CEF6-4772-AA0F-4E9E201BF975}" srcOrd="1" destOrd="0" presId="urn:microsoft.com/office/officeart/2005/8/layout/hierarchy4"/>
    <dgm:cxn modelId="{5E0D1FB6-9323-4FB1-AA5B-BE8E959431EC}" type="presParOf" srcId="{79BFD841-D0E8-4C12-96A9-0DA250FFC541}" destId="{5906B037-4B69-47DA-A1E7-C2D7C9D077ED}" srcOrd="1" destOrd="0" presId="urn:microsoft.com/office/officeart/2005/8/layout/hierarchy4"/>
    <dgm:cxn modelId="{25719AAC-E488-4C7A-A912-187E777E058C}" type="presParOf" srcId="{79BFD841-D0E8-4C12-96A9-0DA250FFC541}" destId="{920A214E-3C25-46D6-AC22-AB5DF93C0D01}" srcOrd="2" destOrd="0" presId="urn:microsoft.com/office/officeart/2005/8/layout/hierarchy4"/>
    <dgm:cxn modelId="{7BB8B823-B7F9-4BF6-9BD2-B6B903A398A9}" type="presParOf" srcId="{920A214E-3C25-46D6-AC22-AB5DF93C0D01}" destId="{4B653065-F193-4247-88BD-8AA4512F2489}" srcOrd="0" destOrd="0" presId="urn:microsoft.com/office/officeart/2005/8/layout/hierarchy4"/>
    <dgm:cxn modelId="{C1C42CE0-DE08-4F9E-82CD-F35A429EE249}" type="presParOf" srcId="{920A214E-3C25-46D6-AC22-AB5DF93C0D01}" destId="{D416B310-46C2-4334-B74C-84F2313F6B31}" srcOrd="1" destOrd="0" presId="urn:microsoft.com/office/officeart/2005/8/layout/hierarchy4"/>
    <dgm:cxn modelId="{3039CEFB-A555-4BE9-AE49-D79F86BEEFEE}" type="presParOf" srcId="{920A214E-3C25-46D6-AC22-AB5DF93C0D01}" destId="{00DCFD2A-7562-4365-AE26-7A687629D42A}" srcOrd="2" destOrd="0" presId="urn:microsoft.com/office/officeart/2005/8/layout/hierarchy4"/>
    <dgm:cxn modelId="{18D1FC58-2779-47EF-9130-A2588375F510}" type="presParOf" srcId="{00DCFD2A-7562-4365-AE26-7A687629D42A}" destId="{F521B86C-27CE-4546-9A2B-946DE729442F}" srcOrd="0" destOrd="0" presId="urn:microsoft.com/office/officeart/2005/8/layout/hierarchy4"/>
    <dgm:cxn modelId="{36FF9A9F-8568-4273-942A-F6C6E244419B}" type="presParOf" srcId="{F521B86C-27CE-4546-9A2B-946DE729442F}" destId="{9CA2B61B-006B-44FC-A12B-DBF957180175}" srcOrd="0" destOrd="0" presId="urn:microsoft.com/office/officeart/2005/8/layout/hierarchy4"/>
    <dgm:cxn modelId="{B5029140-3A71-48F5-B834-15CEFA0AE7D9}" type="presParOf" srcId="{F521B86C-27CE-4546-9A2B-946DE729442F}" destId="{D272BA88-CC6E-4835-9F21-1C785DB7BE85}" srcOrd="1" destOrd="0" presId="urn:microsoft.com/office/officeart/2005/8/layout/hierarchy4"/>
    <dgm:cxn modelId="{2857CCE8-DAE2-453F-9372-7B52EDBC7935}" type="presParOf" srcId="{79BFD841-D0E8-4C12-96A9-0DA250FFC541}" destId="{B2E6DED4-76FB-4647-9F70-CBE46DCDE463}" srcOrd="3" destOrd="0" presId="urn:microsoft.com/office/officeart/2005/8/layout/hierarchy4"/>
    <dgm:cxn modelId="{A68DE9E3-CA91-41B4-B313-E0E51F13B00E}" type="presParOf" srcId="{79BFD841-D0E8-4C12-96A9-0DA250FFC541}" destId="{8547700F-44B3-475B-B5A7-E45606EE5BDA}" srcOrd="4" destOrd="0" presId="urn:microsoft.com/office/officeart/2005/8/layout/hierarchy4"/>
    <dgm:cxn modelId="{46303348-0650-485E-B0C4-4B971F93DCD2}" type="presParOf" srcId="{8547700F-44B3-475B-B5A7-E45606EE5BDA}" destId="{8C934D07-44E6-4B29-AC6B-18E69DA64141}" srcOrd="0" destOrd="0" presId="urn:microsoft.com/office/officeart/2005/8/layout/hierarchy4"/>
    <dgm:cxn modelId="{09A7A8DA-72CC-4A96-A173-8FE85D16A087}" type="presParOf" srcId="{8547700F-44B3-475B-B5A7-E45606EE5BDA}" destId="{EBEC5B3E-7401-4706-901A-5A19BFDA99E5}" srcOrd="1" destOrd="0" presId="urn:microsoft.com/office/officeart/2005/8/layout/hierarchy4"/>
    <dgm:cxn modelId="{9A1DA75F-CBD3-48F3-81E7-37184EF4312B}" type="presParOf" srcId="{8547700F-44B3-475B-B5A7-E45606EE5BDA}" destId="{99917DBA-5D0D-4F42-BFEC-3AFE128A7E69}" srcOrd="2" destOrd="0" presId="urn:microsoft.com/office/officeart/2005/8/layout/hierarchy4"/>
    <dgm:cxn modelId="{6A47F395-DEEB-4F24-A5DD-65BBF8FA5B44}" type="presParOf" srcId="{99917DBA-5D0D-4F42-BFEC-3AFE128A7E69}" destId="{7F613BA3-7F33-45CC-B6D3-B8BDEA0771BF}" srcOrd="0" destOrd="0" presId="urn:microsoft.com/office/officeart/2005/8/layout/hierarchy4"/>
    <dgm:cxn modelId="{56CA935A-D2FE-45EB-800A-390EF1D500D4}" type="presParOf" srcId="{7F613BA3-7F33-45CC-B6D3-B8BDEA0771BF}" destId="{EBA5AA8A-D23C-4136-8386-00329CD60772}" srcOrd="0" destOrd="0" presId="urn:microsoft.com/office/officeart/2005/8/layout/hierarchy4"/>
    <dgm:cxn modelId="{6F606089-0FC6-4365-963D-FA65DDFE9AFD}" type="presParOf" srcId="{7F613BA3-7F33-45CC-B6D3-B8BDEA0771BF}" destId="{CD7E1EFB-2A77-4B0C-86F3-D04F767E22CB}" srcOrd="1" destOrd="0" presId="urn:microsoft.com/office/officeart/2005/8/layout/hierarchy4"/>
    <dgm:cxn modelId="{14730042-4F6D-49E0-97D6-5C37088BF71C}" type="presParOf" srcId="{79BFD841-D0E8-4C12-96A9-0DA250FFC541}" destId="{D558234E-4233-4DB8-AF0C-31557BBEF829}" srcOrd="5" destOrd="0" presId="urn:microsoft.com/office/officeart/2005/8/layout/hierarchy4"/>
    <dgm:cxn modelId="{641F18A2-E439-4DA1-AC43-FAE04C5E947F}" type="presParOf" srcId="{79BFD841-D0E8-4C12-96A9-0DA250FFC541}" destId="{241230ED-D67A-40BC-8266-4F37C648696C}" srcOrd="6" destOrd="0" presId="urn:microsoft.com/office/officeart/2005/8/layout/hierarchy4"/>
    <dgm:cxn modelId="{6510C33B-838E-4F96-AF39-21B20CFFD593}" type="presParOf" srcId="{241230ED-D67A-40BC-8266-4F37C648696C}" destId="{8AD84C46-ED3F-4812-A62D-1A42B5AEC965}" srcOrd="0" destOrd="0" presId="urn:microsoft.com/office/officeart/2005/8/layout/hierarchy4"/>
    <dgm:cxn modelId="{C0861950-0DC3-456F-A3E6-369A174BCD22}" type="presParOf" srcId="{241230ED-D67A-40BC-8266-4F37C648696C}" destId="{71F30299-C51C-4939-B502-3C16C5E82C2D}" srcOrd="1" destOrd="0" presId="urn:microsoft.com/office/officeart/2005/8/layout/hierarchy4"/>
    <dgm:cxn modelId="{E4D25886-EAAE-407F-9AA5-68624D377698}" type="presParOf" srcId="{241230ED-D67A-40BC-8266-4F37C648696C}" destId="{500C0252-0792-4526-A704-BE6E433A922B}" srcOrd="2" destOrd="0" presId="urn:microsoft.com/office/officeart/2005/8/layout/hierarchy4"/>
    <dgm:cxn modelId="{5A88B0F8-F333-43AE-B5D1-F294635366A3}" type="presParOf" srcId="{500C0252-0792-4526-A704-BE6E433A922B}" destId="{4C62269D-2931-4A0C-80BF-39F2DB83E6C0}" srcOrd="0" destOrd="0" presId="urn:microsoft.com/office/officeart/2005/8/layout/hierarchy4"/>
    <dgm:cxn modelId="{AD6F1289-E97C-4588-9D3C-CC408113D0FA}" type="presParOf" srcId="{4C62269D-2931-4A0C-80BF-39F2DB83E6C0}" destId="{19DB9CB4-EBBB-4BB6-92ED-B032B5CDECB0}" srcOrd="0" destOrd="0" presId="urn:microsoft.com/office/officeart/2005/8/layout/hierarchy4"/>
    <dgm:cxn modelId="{2F9822DB-8D50-4D93-BF5E-354F5BA8B8C1}" type="presParOf" srcId="{4C62269D-2931-4A0C-80BF-39F2DB83E6C0}" destId="{B20059FD-2C51-493C-900B-AB9DB487B9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4B27-5233-461B-BFD2-0201A67278B2}">
      <dsp:nvSpPr>
        <dsp:cNvPr id="0" name=""/>
        <dsp:cNvSpPr/>
      </dsp:nvSpPr>
      <dsp:spPr>
        <a:xfrm>
          <a:off x="1060" y="32"/>
          <a:ext cx="6560950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shade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shade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PPA – Plano Plurianual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(4 exercícios)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Planejamento de Ação Governamental</a:t>
          </a:r>
        </a:p>
      </dsp:txBody>
      <dsp:txXfrm>
        <a:off x="46394" y="45366"/>
        <a:ext cx="6470282" cy="1457144"/>
      </dsp:txXfrm>
    </dsp:sp>
    <dsp:sp modelId="{82F2A11D-4319-477E-A5F2-1453A13F6E18}">
      <dsp:nvSpPr>
        <dsp:cNvPr id="0" name=""/>
        <dsp:cNvSpPr/>
      </dsp:nvSpPr>
      <dsp:spPr>
        <a:xfrm>
          <a:off x="1060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LDO A1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Diretrizes Orçamentárias</a:t>
          </a:r>
        </a:p>
      </dsp:txBody>
      <dsp:txXfrm>
        <a:off x="46254" y="1709687"/>
        <a:ext cx="1452638" cy="1457424"/>
      </dsp:txXfrm>
    </dsp:sp>
    <dsp:sp modelId="{6BF896FE-2E3C-4E60-AF37-3641171F9BD8}">
      <dsp:nvSpPr>
        <dsp:cNvPr id="0" name=""/>
        <dsp:cNvSpPr/>
      </dsp:nvSpPr>
      <dsp:spPr>
        <a:xfrm>
          <a:off x="1060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LOA A1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Execução da Ação Orçamentária</a:t>
          </a:r>
        </a:p>
      </dsp:txBody>
      <dsp:txXfrm>
        <a:off x="46254" y="3374148"/>
        <a:ext cx="1452638" cy="1457424"/>
      </dsp:txXfrm>
    </dsp:sp>
    <dsp:sp modelId="{4B653065-F193-4247-88BD-8AA4512F2489}">
      <dsp:nvSpPr>
        <dsp:cNvPr id="0" name=""/>
        <dsp:cNvSpPr/>
      </dsp:nvSpPr>
      <dsp:spPr>
        <a:xfrm>
          <a:off x="1673701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LDO A2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Diretrizes Orçamentárias</a:t>
          </a:r>
        </a:p>
      </dsp:txBody>
      <dsp:txXfrm>
        <a:off x="1718895" y="1709687"/>
        <a:ext cx="1452638" cy="1457424"/>
      </dsp:txXfrm>
    </dsp:sp>
    <dsp:sp modelId="{9CA2B61B-006B-44FC-A12B-DBF957180175}">
      <dsp:nvSpPr>
        <dsp:cNvPr id="0" name=""/>
        <dsp:cNvSpPr/>
      </dsp:nvSpPr>
      <dsp:spPr>
        <a:xfrm>
          <a:off x="1673701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LOA A2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Execução da Ação Orçamentária</a:t>
          </a:r>
        </a:p>
      </dsp:txBody>
      <dsp:txXfrm>
        <a:off x="1718895" y="3374148"/>
        <a:ext cx="1452638" cy="1457424"/>
      </dsp:txXfrm>
    </dsp:sp>
    <dsp:sp modelId="{8C934D07-44E6-4B29-AC6B-18E69DA64141}">
      <dsp:nvSpPr>
        <dsp:cNvPr id="0" name=""/>
        <dsp:cNvSpPr/>
      </dsp:nvSpPr>
      <dsp:spPr>
        <a:xfrm>
          <a:off x="3346343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LDO A3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Diretrizes Orçamentárias</a:t>
          </a:r>
        </a:p>
      </dsp:txBody>
      <dsp:txXfrm>
        <a:off x="3391537" y="1709687"/>
        <a:ext cx="1452638" cy="1457424"/>
      </dsp:txXfrm>
    </dsp:sp>
    <dsp:sp modelId="{EBA5AA8A-D23C-4136-8386-00329CD60772}">
      <dsp:nvSpPr>
        <dsp:cNvPr id="0" name=""/>
        <dsp:cNvSpPr/>
      </dsp:nvSpPr>
      <dsp:spPr>
        <a:xfrm>
          <a:off x="3346343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LOA A3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Execução da Ação Orçamentária</a:t>
          </a:r>
        </a:p>
      </dsp:txBody>
      <dsp:txXfrm>
        <a:off x="3391537" y="3374148"/>
        <a:ext cx="1452638" cy="1457424"/>
      </dsp:txXfrm>
    </dsp:sp>
    <dsp:sp modelId="{8AD84C46-ED3F-4812-A62D-1A42B5AEC965}">
      <dsp:nvSpPr>
        <dsp:cNvPr id="0" name=""/>
        <dsp:cNvSpPr/>
      </dsp:nvSpPr>
      <dsp:spPr>
        <a:xfrm>
          <a:off x="5018984" y="1664493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shade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LDO A4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Diretrizes Orçamentárias</a:t>
          </a:r>
        </a:p>
      </dsp:txBody>
      <dsp:txXfrm>
        <a:off x="5064178" y="1709687"/>
        <a:ext cx="1452638" cy="1457424"/>
      </dsp:txXfrm>
    </dsp:sp>
    <dsp:sp modelId="{19DB9CB4-EBBB-4BB6-92ED-B032B5CDECB0}">
      <dsp:nvSpPr>
        <dsp:cNvPr id="0" name=""/>
        <dsp:cNvSpPr/>
      </dsp:nvSpPr>
      <dsp:spPr>
        <a:xfrm>
          <a:off x="5018984" y="3328954"/>
          <a:ext cx="1543026" cy="1547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tint val="99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LOA A4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Execução da Ação Orçamentária</a:t>
          </a:r>
        </a:p>
      </dsp:txBody>
      <dsp:txXfrm>
        <a:off x="5064178" y="3374148"/>
        <a:ext cx="1452638" cy="145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A6A530D-9E80-4575-8662-7C2EDF96D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88F0DD-9E9D-4592-9115-A822AB847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4B4C9B91-A4C1-4D35-AF7D-0862DF7CC7AE}" type="datetime2">
              <a:rPr lang="pt-BR" smtClean="0"/>
              <a:t>terça-feira, 21 de setembro de 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07C5E9-A1C2-4F46-83AA-BFBA619E0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BDC720-FD0A-43B5-AD4E-088129A043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9F35F3D6-A548-4CAA-A5C9-B8E698603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5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ECCBCB3D-F7DD-4574-9490-F93F750B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58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SLD1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09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5F9A7E-FA9F-4AE6-B938-9D29DF1099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4B13F29-353A-4002-BEA7-718B8D4E28FC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ReceitaResumo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8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ReceitaResumo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8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SLD2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5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SLD3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92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SLD4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92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SLD4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38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SLD5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01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SLD6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CDEC84-C1F0-4714-8CAD-89BAE6795C39}" type="datetime2">
              <a:rPr lang="pt-BR" smtClean="0"/>
              <a:t>terça-feira, 21 de setembro de 2021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5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69562"/>
            <a:ext cx="11713301" cy="551126"/>
          </a:xfrm>
        </p:spPr>
        <p:txBody>
          <a:bodyPr/>
          <a:lstStyle>
            <a:lvl1pPr>
              <a:defRPr>
                <a:ln w="3175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620688"/>
            <a:ext cx="11689297" cy="59046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3E6DC8-A002-429B-8F7C-8D1B03166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04" y="6574090"/>
            <a:ext cx="754160" cy="1672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AD258E-B813-4A9E-ABB4-D940C41AE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19" y="149037"/>
            <a:ext cx="1176129" cy="3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4502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91640"/>
            <a:ext cx="5242560" cy="4698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845022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1691640"/>
            <a:ext cx="5242560" cy="4698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588792-ECCF-4D3C-9F4B-6EC3C2C110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04" y="6574090"/>
            <a:ext cx="754160" cy="1672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26D115D-E580-4F47-AF9D-E7BD07AD6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63" y="106424"/>
            <a:ext cx="1201886" cy="3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5C47E81-FF7C-4007-9E3E-604A7193E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04" y="6574090"/>
            <a:ext cx="754160" cy="1672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66565"/>
            <a:ext cx="12192000" cy="9143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1" y="91436"/>
            <a:ext cx="11713301" cy="45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620688"/>
            <a:ext cx="11713301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664752-DDBB-45F2-BFFE-D12F958AE56F}"/>
              </a:ext>
            </a:extLst>
          </p:cNvPr>
          <p:cNvSpPr/>
          <p:nvPr userDrawn="1"/>
        </p:nvSpPr>
        <p:spPr>
          <a:xfrm>
            <a:off x="0" y="6783185"/>
            <a:ext cx="11208568" cy="748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FCE2E9B-130F-44EC-A00A-C1AEF3718EBC}"/>
              </a:ext>
            </a:extLst>
          </p:cNvPr>
          <p:cNvSpPr/>
          <p:nvPr userDrawn="1"/>
        </p:nvSpPr>
        <p:spPr>
          <a:xfrm>
            <a:off x="0" y="0"/>
            <a:ext cx="12192000" cy="9143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12606E6-F6A9-4579-B542-ABC681B244C7}"/>
              </a:ext>
            </a:extLst>
          </p:cNvPr>
          <p:cNvSpPr/>
          <p:nvPr userDrawn="1"/>
        </p:nvSpPr>
        <p:spPr>
          <a:xfrm>
            <a:off x="983432" y="0"/>
            <a:ext cx="11208568" cy="748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lang="en-US" sz="2800" b="1" kern="1200" spc="-100" baseline="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2348881"/>
            <a:ext cx="10369152" cy="1008112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</a:rPr>
              <a:t>Audiência pública ldo 2022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3501008"/>
            <a:ext cx="10585176" cy="720080"/>
          </a:xfrm>
        </p:spPr>
        <p:txBody>
          <a:bodyPr>
            <a:normAutofit/>
          </a:bodyPr>
          <a:lstStyle/>
          <a:p>
            <a:pPr marL="64008" algn="ctr"/>
            <a:r>
              <a:rPr lang="pt-BR" b="1" dirty="0"/>
              <a:t>Lei de Diretrizes Orçamentárias – Exercício de 2022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AD3E38-132B-475D-94F1-298D551B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1604" y="6381328"/>
            <a:ext cx="3860800" cy="329184"/>
          </a:xfrm>
        </p:spPr>
        <p:txBody>
          <a:bodyPr/>
          <a:lstStyle/>
          <a:p>
            <a:pPr algn="ctr"/>
            <a:r>
              <a:rPr lang="pt-BR" dirty="0"/>
              <a:t>Segunda-feira 20 de setembro de 2021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0D3DAF-06B6-4F45-9AC7-4EFB0F8D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16" y="597749"/>
            <a:ext cx="4968552" cy="14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79423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CA696-B2EF-4E19-B4EB-F990DC4B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Projeção de receita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F7C8C1-5BCC-466F-8206-BA9E5F18B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Cenário de Receita para os Exercícios de 2022 a 2024</a:t>
            </a:r>
          </a:p>
        </p:txBody>
      </p:sp>
    </p:spTree>
    <p:extLst>
      <p:ext uri="{BB962C8B-B14F-4D97-AF65-F5344CB8AC3E}">
        <p14:creationId xmlns:p14="http://schemas.microsoft.com/office/powerpoint/2010/main" val="273002079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72D0-0833-4F52-B8DC-008D807A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Projeção/Cenário de Receita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99EDDD-1403-4A9D-B818-FC5B009C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27" y="1057816"/>
            <a:ext cx="11570145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0673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72D0-0833-4F52-B8DC-008D807A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Projeção/Cenário da 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A72E37-957C-4A6A-9066-10E96D7B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8" y="944723"/>
            <a:ext cx="11705574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1503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72D0-0833-4F52-B8DC-008D807A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 por Entidade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D52C40-31C8-4746-87DF-AF6B9350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7" y="548679"/>
            <a:ext cx="11769429" cy="44644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910183-9EA0-4167-8022-C1C50C72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7" y="5157192"/>
            <a:ext cx="11713305" cy="12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7698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A0F63-B487-4D04-8142-BAED163A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prioridades da administração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A4F390-B363-4C76-82A5-3D6A5CA99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Lei de Diretrizes Orçamentárias</a:t>
            </a:r>
          </a:p>
        </p:txBody>
      </p:sp>
    </p:spTree>
    <p:extLst>
      <p:ext uri="{BB962C8B-B14F-4D97-AF65-F5344CB8AC3E}">
        <p14:creationId xmlns:p14="http://schemas.microsoft.com/office/powerpoint/2010/main" val="463012810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32A4A-05E6-45F4-9886-992D6BCE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Anexo de Metas e Prioridades da Administração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44BC0-AEA4-47C0-BBCC-E7168025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Esse anexo contém o segmento da programação do PPA que merece atenção especial da administração na lei orçamentária do exercício financeiro que se segue. </a:t>
            </a:r>
          </a:p>
          <a:p>
            <a:endParaRPr lang="pt-BR" dirty="0"/>
          </a:p>
          <a:p>
            <a:r>
              <a:rPr lang="pt-BR" dirty="0"/>
              <a:t>As prioridades são elencadas por programas, produtos, meta físicas e metas financeiras.</a:t>
            </a:r>
          </a:p>
          <a:p>
            <a:endParaRPr lang="pt-BR" dirty="0"/>
          </a:p>
          <a:p>
            <a:r>
              <a:rPr lang="pt-BR" dirty="0"/>
              <a:t>Para fins de apresentação serão demonstrados os programas, ações e valores.</a:t>
            </a:r>
          </a:p>
        </p:txBody>
      </p:sp>
    </p:spTree>
    <p:extLst>
      <p:ext uri="{BB962C8B-B14F-4D97-AF65-F5344CB8AC3E}">
        <p14:creationId xmlns:p14="http://schemas.microsoft.com/office/powerpoint/2010/main" val="3513401579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1CDB0-8C42-4A5D-A0D5-818C7785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Entidade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4BE8CB-0EEE-4B98-A47A-F52861B0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99" y="655079"/>
            <a:ext cx="8602202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5168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9BCB4-01A0-4B7E-9C0F-CFC5296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Secretaria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523E6C-EBE4-487E-A884-E44FC5E5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500" y="583826"/>
            <a:ext cx="9570999" cy="60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02417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0A42B-C903-47C2-9EB9-84E9C65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Programas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E2D5D5-AC9D-4D91-B324-1268357F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0" y="1073347"/>
            <a:ext cx="11446260" cy="47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564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0A42B-C903-47C2-9EB9-84E9C650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Programas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022C31-76B6-4ED4-B987-F650C8F42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34" y="1484784"/>
            <a:ext cx="11778378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37927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B56714-3E71-47B2-8C74-F44C5A22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Audiência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64EA78E-50E0-49A0-AEBF-8F0F214A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Apresentação e discussão das </a:t>
            </a:r>
            <a:r>
              <a:rPr lang="pt-BR" b="1" dirty="0"/>
              <a:t>Diretrizes Orçamentárias </a:t>
            </a:r>
            <a:r>
              <a:rPr lang="pt-BR" dirty="0"/>
              <a:t>e demais Metas Prioritárias para o exercício de </a:t>
            </a:r>
            <a:r>
              <a:rPr lang="pt-BR" b="1" dirty="0"/>
              <a:t>2022.</a:t>
            </a:r>
            <a:endParaRPr lang="pt-BR" dirty="0"/>
          </a:p>
          <a:p>
            <a:endParaRPr lang="pt-BR" dirty="0"/>
          </a:p>
          <a:p>
            <a:r>
              <a:rPr lang="pt-BR" dirty="0"/>
              <a:t>Fundamentação legal:</a:t>
            </a:r>
          </a:p>
          <a:p>
            <a:pPr lvl="1"/>
            <a:r>
              <a:rPr lang="pt-BR" dirty="0"/>
              <a:t>Lei de Responsabilidade Fiscal – art.48;</a:t>
            </a:r>
          </a:p>
          <a:p>
            <a:pPr lvl="1"/>
            <a:r>
              <a:rPr lang="pt-BR" dirty="0"/>
              <a:t>Lei Federal 10.257/2001 – Estatuto das Cidades - art. 44.</a:t>
            </a:r>
          </a:p>
        </p:txBody>
      </p:sp>
    </p:spTree>
    <p:extLst>
      <p:ext uri="{BB962C8B-B14F-4D97-AF65-F5344CB8AC3E}">
        <p14:creationId xmlns:p14="http://schemas.microsoft.com/office/powerpoint/2010/main" val="1096029960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A0F63-B487-4D04-8142-BAED163A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e prioridades da administração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A4F390-B363-4C76-82A5-3D6A5CA99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Metas por Secretaria/Ação</a:t>
            </a:r>
          </a:p>
        </p:txBody>
      </p:sp>
    </p:spTree>
    <p:extLst>
      <p:ext uri="{BB962C8B-B14F-4D97-AF65-F5344CB8AC3E}">
        <p14:creationId xmlns:p14="http://schemas.microsoft.com/office/powerpoint/2010/main" val="3931859389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09D14C-6556-46B1-8C1C-DA6FE6B8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6" y="698179"/>
            <a:ext cx="11600087" cy="54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9070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73E6DE-E0EB-4A44-803C-04F7DC44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74" y="563417"/>
            <a:ext cx="9457052" cy="59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2064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ABF79-D008-43B8-B2C8-DB154343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55" y="548679"/>
            <a:ext cx="10221490" cy="59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28318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B46AAA-1DCD-44AA-B695-41AA09AE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" y="574636"/>
            <a:ext cx="11713301" cy="55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97004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1A441B-E844-4B84-9BBC-44FC00E0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6" y="563417"/>
            <a:ext cx="11041228" cy="57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9033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5BABCE-97CC-4538-A434-347C2288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5" y="494083"/>
            <a:ext cx="11178469" cy="58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5307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34EE0B-4AE6-46D7-ACE8-0BDBC53C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" y="559646"/>
            <a:ext cx="11257249" cy="59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445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BF923F-661D-4A89-8288-6CA04354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8" y="548679"/>
            <a:ext cx="11712976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71767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E199B3-EC21-4666-9DF3-8822D321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8" y="548679"/>
            <a:ext cx="11568372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4524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orçamentárias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</p:spTree>
    <p:extLst>
      <p:ext uri="{BB962C8B-B14F-4D97-AF65-F5344CB8AC3E}">
        <p14:creationId xmlns:p14="http://schemas.microsoft.com/office/powerpoint/2010/main" val="789826130"/>
      </p:ext>
    </p:extLst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54E7E6-9EFC-4AB6-824C-BA6062B2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8" y="548679"/>
            <a:ext cx="11248084" cy="59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3393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4943C3-A385-4EF2-AA15-78137858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1" y="548679"/>
            <a:ext cx="11607699" cy="57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3814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73951C-9DB9-4665-975D-0646649D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5" y="548679"/>
            <a:ext cx="11568372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8984"/>
      </p:ext>
    </p:extLst>
  </p:cSld>
  <p:clrMapOvr>
    <a:masterClrMapping/>
  </p:clrMapOvr>
  <p:transition spd="med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B40F60-0408-4B66-A00C-A723DBD2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0" y="548679"/>
            <a:ext cx="11847410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6570"/>
      </p:ext>
    </p:extLst>
  </p:cSld>
  <p:clrMapOvr>
    <a:masterClrMapping/>
  </p:clrMapOvr>
  <p:transition spd="med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7B22C-94A8-4A56-AF9F-EA9F4B72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por 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543E39-B350-45C3-BD28-4D120ABA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3" y="692696"/>
            <a:ext cx="11566518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2955"/>
      </p:ext>
    </p:extLst>
  </p:cSld>
  <p:clrMapOvr>
    <a:masterClrMapping/>
  </p:clrMapOvr>
  <p:transition spd="med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8ECC-0696-4A3B-8CAC-C2B17981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fiscais 2022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99DC0-958C-4D62-9DB1-05A02AA32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Metas de Resultado Primário e Nominal</a:t>
            </a:r>
          </a:p>
        </p:txBody>
      </p:sp>
    </p:spTree>
    <p:extLst>
      <p:ext uri="{BB962C8B-B14F-4D97-AF65-F5344CB8AC3E}">
        <p14:creationId xmlns:p14="http://schemas.microsoft.com/office/powerpoint/2010/main" val="1735524304"/>
      </p:ext>
    </p:extLst>
  </p:cSld>
  <p:clrMapOvr>
    <a:masterClrMapping/>
  </p:clrMapOvr>
  <p:transition spd="med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F8383-7678-4F34-977E-C5AB21F2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Fiscais 2022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F1675F-7FD6-4733-A176-23954270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4147146"/>
            <a:ext cx="11689297" cy="2378197"/>
          </a:xfrm>
        </p:spPr>
        <p:txBody>
          <a:bodyPr>
            <a:normAutofit fontScale="92500" lnSpcReduction="20000"/>
          </a:bodyPr>
          <a:lstStyle/>
          <a:p>
            <a:r>
              <a:rPr lang="pt-BR" sz="1800" b="1" dirty="0"/>
              <a:t>CONCEITOS:</a:t>
            </a:r>
          </a:p>
          <a:p>
            <a:r>
              <a:rPr lang="pt-BR" sz="1800" b="1" dirty="0"/>
              <a:t>Receitas Primárias</a:t>
            </a:r>
            <a:r>
              <a:rPr lang="pt-BR" sz="1800" dirty="0"/>
              <a:t>: decorrem da atividade fiscal do governo. Ex. Rec. Tributárias, Rec. Transferências.</a:t>
            </a:r>
          </a:p>
          <a:p>
            <a:r>
              <a:rPr lang="pt-BR" sz="1800" b="1" dirty="0"/>
              <a:t>Despesas Primárias</a:t>
            </a:r>
            <a:r>
              <a:rPr lang="pt-BR" sz="1800" dirty="0"/>
              <a:t>: gastos necessários para promover os serviços públicos, desconsiderando empréstimos/financiamentos. Ex. Pessoal, Custeio e Investimentos.</a:t>
            </a:r>
          </a:p>
          <a:p>
            <a:r>
              <a:rPr lang="pt-BR" sz="1800" b="1" dirty="0"/>
              <a:t>Resultado Primário</a:t>
            </a:r>
            <a:r>
              <a:rPr lang="pt-BR" sz="1800" dirty="0"/>
              <a:t>: Indica se níveis de gastos orçamentários são compatíveis com sua arrecadação</a:t>
            </a:r>
          </a:p>
          <a:p>
            <a:r>
              <a:rPr lang="pt-BR" sz="1800" b="1" dirty="0"/>
              <a:t>Resultado Nominal: </a:t>
            </a:r>
            <a:r>
              <a:rPr lang="pt-BR" sz="1800" dirty="0"/>
              <a:t>representa a variação da DCL e pode ser obtido a partir do resultado primário por meio da soma da conta de juros (juros ativos menos juros passivos).</a:t>
            </a:r>
          </a:p>
          <a:p>
            <a:r>
              <a:rPr lang="pt-BR" sz="1800" b="1" dirty="0"/>
              <a:t>Dívida Consolidada</a:t>
            </a:r>
            <a:r>
              <a:rPr lang="pt-BR" sz="1800" dirty="0"/>
              <a:t>: Obrigações Financeiras para amortização em prazo superior a 12 meses.</a:t>
            </a:r>
          </a:p>
          <a:p>
            <a:r>
              <a:rPr lang="pt-BR" sz="1800" b="1" dirty="0"/>
              <a:t>Dívida Consolidada Líquida</a:t>
            </a:r>
            <a:r>
              <a:rPr lang="pt-BR" sz="1800" dirty="0"/>
              <a:t>: Dívida líquida em relação ao valores em caixa.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FF84D2-CACE-42A6-BB71-BD4695D0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08" y="1051769"/>
            <a:ext cx="894358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125"/>
      </p:ext>
    </p:extLst>
  </p:cSld>
  <p:clrMapOvr>
    <a:masterClrMapping/>
  </p:clrMapOvr>
  <p:transition spd="med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032B1D4-4024-4204-9CC4-2F195A281A8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1920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>
                <a:solidFill>
                  <a:srgbClr val="002060"/>
                </a:solidFill>
                <a:latin typeface="Trebuchet MS" panose="020B0603020202020204" pitchFamily="34" charset="0"/>
              </a:rPr>
              <a:t>Obrigado</a:t>
            </a:r>
            <a:r>
              <a:rPr lang="pt-BR" sz="44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BE76D3-D542-4EF6-9B8A-D70BFF38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1196752"/>
            <a:ext cx="4968552" cy="14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84405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97BE5-4811-46D4-8FEB-E9EFAA19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ACF19-7DAF-414E-ACBF-9D386FD8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Constituem-se no conjunto de instruções e regras para à concretização de um plano de ação governamental.</a:t>
            </a:r>
          </a:p>
          <a:p>
            <a:endParaRPr lang="pt-BR" dirty="0"/>
          </a:p>
          <a:p>
            <a:r>
              <a:rPr lang="pt-BR" dirty="0"/>
              <a:t>É um instrumento de planejamento, onde entre outros objetivos, destacam-se aqueles voltados para a elaboração, acompanhamento e execução do orçamento municipal.</a:t>
            </a:r>
          </a:p>
          <a:p>
            <a:endParaRPr lang="pt-BR" dirty="0"/>
          </a:p>
          <a:p>
            <a:r>
              <a:rPr lang="pt-BR" dirty="0"/>
              <a:t>Fundamentação legal:</a:t>
            </a:r>
          </a:p>
          <a:p>
            <a:pPr lvl="1"/>
            <a:r>
              <a:rPr lang="pt-BR" dirty="0"/>
              <a:t>Constituição Federal - art. 165;</a:t>
            </a:r>
          </a:p>
          <a:p>
            <a:pPr lvl="1"/>
            <a:r>
              <a:rPr lang="pt-BR" dirty="0"/>
              <a:t>Lei de Responsabilidade Fiscal artigo 4º.</a:t>
            </a:r>
          </a:p>
        </p:txBody>
      </p:sp>
    </p:spTree>
    <p:extLst>
      <p:ext uri="{BB962C8B-B14F-4D97-AF65-F5344CB8AC3E}">
        <p14:creationId xmlns:p14="http://schemas.microsoft.com/office/powerpoint/2010/main" val="75827918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97BE5-4811-46D4-8FEB-E9EFAA19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Orçamentárias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ACF19-7DAF-414E-ACBF-9D386FD8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Sua principal função é selecionar, dentre as ações previstas no PPA, aquelas que terão prioridade na execução do orçamento do ano seguinte.</a:t>
            </a:r>
          </a:p>
          <a:p>
            <a:endParaRPr lang="pt-BR" dirty="0"/>
          </a:p>
          <a:p>
            <a:r>
              <a:rPr lang="pt-BR" dirty="0"/>
              <a:t>A LDO afunila ainda mais o planejamento, preparando a base em que o Orçamento irá se assentar.</a:t>
            </a:r>
          </a:p>
          <a:p>
            <a:endParaRPr lang="pt-BR" dirty="0"/>
          </a:p>
          <a:p>
            <a:r>
              <a:rPr lang="pt-BR" dirty="0"/>
              <a:t>Funciona como elo entre o PPA e o Orçamento.</a:t>
            </a:r>
          </a:p>
        </p:txBody>
      </p:sp>
    </p:spTree>
    <p:extLst>
      <p:ext uri="{BB962C8B-B14F-4D97-AF65-F5344CB8AC3E}">
        <p14:creationId xmlns:p14="http://schemas.microsoft.com/office/powerpoint/2010/main" val="644562450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B8CB9-1A41-45EA-AA51-320E2B86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Orçamentárias</a:t>
            </a:r>
          </a:p>
        </p:txBody>
      </p:sp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id="{AEF22301-14C3-49B2-8141-1CFC6AB57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233179"/>
              </p:ext>
            </p:extLst>
          </p:nvPr>
        </p:nvGraphicFramePr>
        <p:xfrm>
          <a:off x="2279576" y="1340768"/>
          <a:ext cx="656307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ta para baixo 3">
            <a:extLst>
              <a:ext uri="{FF2B5EF4-FFF2-40B4-BE49-F238E27FC236}">
                <a16:creationId xmlns:a16="http://schemas.microsoft.com/office/drawing/2014/main" id="{ABBC4D15-7E4F-4E98-9795-2D8F815F200F}"/>
              </a:ext>
            </a:extLst>
          </p:cNvPr>
          <p:cNvSpPr/>
          <p:nvPr/>
        </p:nvSpPr>
        <p:spPr>
          <a:xfrm>
            <a:off x="9131672" y="2348880"/>
            <a:ext cx="1224136" cy="15973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Prioridades</a:t>
            </a:r>
          </a:p>
        </p:txBody>
      </p:sp>
      <p:sp>
        <p:nvSpPr>
          <p:cNvPr id="5" name="Seta para baixo 4">
            <a:extLst>
              <a:ext uri="{FF2B5EF4-FFF2-40B4-BE49-F238E27FC236}">
                <a16:creationId xmlns:a16="http://schemas.microsoft.com/office/drawing/2014/main" id="{76900C9B-811A-42B2-9BCA-93C3EB339410}"/>
              </a:ext>
            </a:extLst>
          </p:cNvPr>
          <p:cNvSpPr/>
          <p:nvPr/>
        </p:nvSpPr>
        <p:spPr>
          <a:xfrm>
            <a:off x="9131672" y="4234284"/>
            <a:ext cx="1224136" cy="15973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Orientações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8CD89D-1BB9-4D9E-A64E-AA2C1FC91BE2}"/>
              </a:ext>
            </a:extLst>
          </p:cNvPr>
          <p:cNvSpPr/>
          <p:nvPr/>
        </p:nvSpPr>
        <p:spPr>
          <a:xfrm>
            <a:off x="2207568" y="2924944"/>
            <a:ext cx="1691449" cy="3375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249216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7E24C-A104-4114-83C7-74F345DB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Diretrizes Orçamentárias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CAC6E5-6381-439A-9EC9-3AC6F5B6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31" y="908085"/>
            <a:ext cx="713293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1626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C4D51-9E01-4205-803F-A4433955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da LDO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E37EE-0801-4862-818D-62A095AC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As metas e prioridades da Administração Pública;</a:t>
            </a:r>
          </a:p>
          <a:p>
            <a:r>
              <a:rPr lang="pt-BR" dirty="0"/>
              <a:t>Orientações para a elaboração da Lei Orçamentária;</a:t>
            </a:r>
          </a:p>
          <a:p>
            <a:r>
              <a:rPr lang="pt-BR" dirty="0"/>
              <a:t>Alterações na Legislação Tributária;</a:t>
            </a:r>
          </a:p>
          <a:p>
            <a:r>
              <a:rPr lang="pt-BR" dirty="0"/>
              <a:t>Estabelecer a política de aplicação das agências financeiras oficiais de fomento;</a:t>
            </a:r>
          </a:p>
          <a:p>
            <a:r>
              <a:rPr lang="pt-BR" dirty="0"/>
              <a:t>Concessão de vantagem, aumento de remuneração, a criação de cargos, a admissão de pessoal, e alteração de carreiras.</a:t>
            </a:r>
          </a:p>
        </p:txBody>
      </p:sp>
    </p:spTree>
    <p:extLst>
      <p:ext uri="{BB962C8B-B14F-4D97-AF65-F5344CB8AC3E}">
        <p14:creationId xmlns:p14="http://schemas.microsoft.com/office/powerpoint/2010/main" val="3896462432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C792-7764-4A9A-B7FF-07863B3F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LDO x LRF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F4A08-1ED2-4A33-8AEC-55992BD7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Equilíbrio entre receitas e despesas;</a:t>
            </a:r>
          </a:p>
          <a:p>
            <a:r>
              <a:rPr lang="pt-BR" dirty="0"/>
              <a:t>Critérios e formas de limitação de empenho;</a:t>
            </a:r>
          </a:p>
          <a:p>
            <a:r>
              <a:rPr lang="pt-BR" dirty="0"/>
              <a:t>Normas relativas ao controle de custos e à avaliação de resultados;</a:t>
            </a:r>
          </a:p>
          <a:p>
            <a:r>
              <a:rPr lang="pt-BR" dirty="0"/>
              <a:t>Demais condições e exigências para transferências de recursos a entidades públicas e privadas.</a:t>
            </a:r>
          </a:p>
        </p:txBody>
      </p:sp>
    </p:spTree>
    <p:extLst>
      <p:ext uri="{BB962C8B-B14F-4D97-AF65-F5344CB8AC3E}">
        <p14:creationId xmlns:p14="http://schemas.microsoft.com/office/powerpoint/2010/main" val="2704544850"/>
      </p:ext>
    </p:extLst>
  </p:cSld>
  <p:clrMapOvr>
    <a:masterClrMapping/>
  </p:clrMapOvr>
  <p:transition spd="med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27428</TotalTime>
  <Words>642</Words>
  <Application>Microsoft Office PowerPoint</Application>
  <PresentationFormat>Widescreen</PresentationFormat>
  <Paragraphs>122</Paragraphs>
  <Slides>37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Corbel</vt:lpstr>
      <vt:lpstr>Trebuchet MS</vt:lpstr>
      <vt:lpstr>Brilho</vt:lpstr>
      <vt:lpstr>Audiência pública ldo 2022</vt:lpstr>
      <vt:lpstr>Objetivo da Audiência</vt:lpstr>
      <vt:lpstr>Diretrizes orçamentárias</vt:lpstr>
      <vt:lpstr>Diretrizes Orçamentárias</vt:lpstr>
      <vt:lpstr>Diretrizes Orçamentárias</vt:lpstr>
      <vt:lpstr>Diretrizes Orçamentárias</vt:lpstr>
      <vt:lpstr>Diretrizes Orçamentárias</vt:lpstr>
      <vt:lpstr>Conteúdo da LDO</vt:lpstr>
      <vt:lpstr>LDO x LRF</vt:lpstr>
      <vt:lpstr>Projeção de receita</vt:lpstr>
      <vt:lpstr>Projeção/Cenário de Receita</vt:lpstr>
      <vt:lpstr>Projeção/Cenário da Receita</vt:lpstr>
      <vt:lpstr>Receita por Entidade</vt:lpstr>
      <vt:lpstr>Metas e prioridades da administração</vt:lpstr>
      <vt:lpstr>Anexo de Metas e Prioridades da Administração</vt:lpstr>
      <vt:lpstr>Distribuição por Entidade</vt:lpstr>
      <vt:lpstr>Distribuição por Secretaria</vt:lpstr>
      <vt:lpstr>Distribuição por Programas</vt:lpstr>
      <vt:lpstr>Distribuição por Programas</vt:lpstr>
      <vt:lpstr>Metas e prioridades da administração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Distribuição por Ação</vt:lpstr>
      <vt:lpstr>Metas fiscais 2022</vt:lpstr>
      <vt:lpstr>Metas Fiscais 2022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ForGov Consultoria</dc:title>
  <dc:creator>Edson Juliano Maestro</dc:creator>
  <cp:lastModifiedBy>REDAÇÃO</cp:lastModifiedBy>
  <cp:revision>822</cp:revision>
  <cp:lastPrinted>2017-09-04T17:47:22Z</cp:lastPrinted>
  <dcterms:created xsi:type="dcterms:W3CDTF">2013-10-30T14:36:18Z</dcterms:created>
  <dcterms:modified xsi:type="dcterms:W3CDTF">2021-09-21T12:30:23Z</dcterms:modified>
</cp:coreProperties>
</file>