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2" r:id="rId3"/>
    <p:sldId id="383" r:id="rId4"/>
    <p:sldId id="323" r:id="rId5"/>
    <p:sldId id="382" r:id="rId6"/>
    <p:sldId id="359" r:id="rId7"/>
    <p:sldId id="379" r:id="rId8"/>
    <p:sldId id="380" r:id="rId9"/>
    <p:sldId id="409" r:id="rId10"/>
    <p:sldId id="381" r:id="rId11"/>
    <p:sldId id="384" r:id="rId12"/>
    <p:sldId id="404" r:id="rId13"/>
    <p:sldId id="377" r:id="rId14"/>
    <p:sldId id="360" r:id="rId15"/>
    <p:sldId id="400" r:id="rId16"/>
    <p:sldId id="401" r:id="rId17"/>
    <p:sldId id="386" r:id="rId18"/>
    <p:sldId id="402" r:id="rId19"/>
    <p:sldId id="387" r:id="rId20"/>
    <p:sldId id="389" r:id="rId21"/>
    <p:sldId id="391" r:id="rId22"/>
    <p:sldId id="390" r:id="rId23"/>
    <p:sldId id="395" r:id="rId24"/>
    <p:sldId id="403" r:id="rId25"/>
    <p:sldId id="396" r:id="rId26"/>
    <p:sldId id="376" r:id="rId27"/>
    <p:sldId id="398" r:id="rId28"/>
    <p:sldId id="362" r:id="rId29"/>
    <p:sldId id="397" r:id="rId30"/>
    <p:sldId id="371" r:id="rId31"/>
    <p:sldId id="405" r:id="rId32"/>
    <p:sldId id="406" r:id="rId33"/>
    <p:sldId id="407" r:id="rId34"/>
    <p:sldId id="372" r:id="rId35"/>
    <p:sldId id="373" r:id="rId36"/>
    <p:sldId id="399" r:id="rId37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1" userDrawn="1">
          <p15:clr>
            <a:srgbClr val="A4A3A4"/>
          </p15:clr>
        </p15:guide>
        <p15:guide id="3" pos="76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o Maestro" initials="JM" lastIdx="2" clrIdx="0">
    <p:extLst>
      <p:ext uri="{19B8F6BF-5375-455C-9EA6-DF929625EA0E}">
        <p15:presenceInfo xmlns:p15="http://schemas.microsoft.com/office/powerpoint/2012/main" userId="8d19bab517e26e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85630" autoAdjust="0"/>
  </p:normalViewPr>
  <p:slideViewPr>
    <p:cSldViewPr>
      <p:cViewPr varScale="1">
        <p:scale>
          <a:sx n="74" d="100"/>
          <a:sy n="74" d="100"/>
        </p:scale>
        <p:origin x="1152" y="60"/>
      </p:cViewPr>
      <p:guideLst>
        <p:guide orient="horz" pos="2160"/>
        <p:guide pos="121"/>
        <p:guide pos="7605"/>
      </p:guideLst>
    </p:cSldViewPr>
  </p:slideViewPr>
  <p:outlineViewPr>
    <p:cViewPr>
      <p:scale>
        <a:sx n="33" d="100"/>
        <a:sy n="33" d="100"/>
      </p:scale>
      <p:origin x="0" y="-126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36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A6A530D-9E80-4575-8662-7C2EDF96D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88F0DD-9E9D-4592-9115-A822AB847F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3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E035ECCC-A01C-4F53-A919-37D6B4E9C105}" type="datetimeFigureOut">
              <a:rPr lang="pt-BR" smtClean="0"/>
              <a:t>18/09/2021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07C5E9-A1C2-4F46-83AA-BFBA619E0B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BDC720-FD0A-43B5-AD4E-088129A043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6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9F35F3D6-A548-4CAA-A5C9-B8E698603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569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F109567C-C935-4929-B889-5BC5E28D9E1E}" type="datetimeFigureOut">
              <a:rPr lang="pt-BR" smtClean="0"/>
              <a:t>18/09/2021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5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29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ECCBCB3D-F7DD-4574-9490-F93F750BC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658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8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67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14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18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1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03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6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13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941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921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32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CB3D-F7DD-4574-9490-F93F750BCC6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82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FE3F20CC-3BF1-4A7D-84B3-3C9A67F09C54}" type="datetimeFigureOut">
              <a:rPr lang="pt-BR" smtClean="0"/>
              <a:t>18/09/2021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B61DE8A-7AE3-4C6C-9B74-2F9643C588C7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spc="-10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93" y="69562"/>
            <a:ext cx="11911816" cy="402838"/>
          </a:xfrm>
        </p:spPr>
        <p:txBody>
          <a:bodyPr/>
          <a:lstStyle>
            <a:lvl1pPr>
              <a:defRPr sz="2400">
                <a:ln w="3175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91" y="472400"/>
            <a:ext cx="11911816" cy="6052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1A2F7C-5552-499F-B1AF-13BA835C3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66" y="6591675"/>
            <a:ext cx="788468" cy="174888"/>
          </a:xfrm>
          <a:prstGeom prst="rect">
            <a:avLst/>
          </a:prstGeom>
        </p:spPr>
      </p:pic>
      <p:pic>
        <p:nvPicPr>
          <p:cNvPr id="8" name="Picture 2" descr="Página inicial">
            <a:extLst>
              <a:ext uri="{FF2B5EF4-FFF2-40B4-BE49-F238E27FC236}">
                <a16:creationId xmlns:a16="http://schemas.microsoft.com/office/drawing/2014/main" id="{37E8EFE4-6AED-4459-9CBA-A96D86D107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937" y="69562"/>
            <a:ext cx="801970" cy="2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FE3F20CC-3BF1-4A7D-84B3-3C9A67F09C54}" type="datetimeFigureOut">
              <a:rPr lang="pt-BR" smtClean="0"/>
              <a:t>18/09/2021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3B61DE8A-7AE3-4C6C-9B74-2F9643C588C7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6712"/>
            <a:ext cx="5384800" cy="5554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712"/>
            <a:ext cx="5384800" cy="55549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642750"/>
            <a:ext cx="5612809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39" y="642750"/>
            <a:ext cx="561280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096000" y="620690"/>
            <a:ext cx="0" cy="612067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5" y="91437"/>
            <a:ext cx="11953329" cy="385236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pc="-100" baseline="0" dirty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92B19C-91DE-436D-B345-85A72DD98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66" y="6591675"/>
            <a:ext cx="788468" cy="174888"/>
          </a:xfrm>
          <a:prstGeom prst="rect">
            <a:avLst/>
          </a:prstGeom>
        </p:spPr>
      </p:pic>
      <p:pic>
        <p:nvPicPr>
          <p:cNvPr id="6" name="Picture 2" descr="Página inicial">
            <a:extLst>
              <a:ext uri="{FF2B5EF4-FFF2-40B4-BE49-F238E27FC236}">
                <a16:creationId xmlns:a16="http://schemas.microsoft.com/office/drawing/2014/main" id="{544C0507-D7CB-4006-B7EC-1163D967AC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937" y="69562"/>
            <a:ext cx="801970" cy="2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12281"/>
            <a:ext cx="12192000" cy="45720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351" y="91437"/>
            <a:ext cx="11713301" cy="385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522391"/>
            <a:ext cx="11713301" cy="585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FCE2E9B-130F-44EC-A00A-C1AEF3718EBC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med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lang="en-US" sz="2000" b="1" kern="1200" spc="-100" baseline="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Sorriso\PM%20Sorriso\Audi&#234;ncias\Quadrimestre\2021\2&#186;%20quadrimestre\Audi&#234;ncia%20-%20Metas%20Fiscais%20Sorriso.xlsx!REC%20Trib!L4C2:L16C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Sorriso\PM%20Sorriso\Audi&#234;ncias\Quadrimestre\2021\2&#186;%20quadrimestre\Audi&#234;ncia%20-%20Metas%20Fiscais%20Sorriso.xlsx!REC%20Transf!L4C2:L17C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Sorriso\PM%20Sorriso\Audi&#234;ncias\Quadrimestre\2021\2&#186;%20quadrimestre\Audi&#234;ncia%20-%20Metas%20Fiscais%20Sorriso.xlsx!REC%20Transf%20(2)!L4C2:L16C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file:///\\192.168.0.250\Dados\clientes\Sorriso\PM%20Sorriso\Audi&#234;ncias\Quadrimestre\2021\2&#186;%20quadrimestre\Audi&#234;ncia%20-%20Metas%20Fiscais%20Sorriso.xlsx!REC%20Prim&#225;ria!L2C2:L11C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file:///\\192.168.0.250\Dados\clientes\Sorriso\PM%20Sorriso\Audi&#234;ncias\Quadrimestre\2021\2&#186;%20quadrimestre\Audi&#234;ncia%20-%20Metas%20Fiscais%20Sorriso.xlsx!DES%20Geral!L2C2:L15C9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file:///\\192.168.0.250\Dados\clientes\Sorriso\PM%20Sorriso\Audi&#234;ncias\Quadrimestre\2021\2&#186;%20quadrimestre\Audi&#234;ncia%20-%20Metas%20Fiscais%20Sorriso.xlsx!Creditos!L3C3:L13C10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file:///\\192.168.0.250\Dados\clientes\Sorriso\PM%20Sorriso\Audi&#234;ncias\Quadrimestre\2021\2&#186;%20quadrimestre\Audi&#234;ncia%20-%20Metas%20Fiscais%20Sorriso.xlsx!DES%20UG!L2C2:L22C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file:///\\192.168.0.250\Dados\clientes\Sorriso\PM%20Sorriso\Audi&#234;ncias\Quadrimestre\2021\2&#186;%20quadrimestre\Audi&#234;ncia%20-%20Metas%20Fiscais%20Sorriso.xlsx!DES%20Orgao!L2C2:L24C9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file:///\\192.168.0.250\Dados\clientes\Sorriso\PM%20Sorriso\Audi&#234;ncias\Quadrimestre\2021\2&#186;%20quadrimestre\Audi&#234;ncia%20-%20Metas%20Fiscais%20Sorriso.xlsx!DES%20Pessoal!L3C2:L8C9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file:///\\192.168.0.250\Dados\clientes\Sorriso\PM%20Sorriso\Audi&#234;ncias\Quadrimestre\2021\2&#186;%20quadrimestre\Audi&#234;ncia%20-%20Metas%20Fiscais%20Sorriso.xlsx!DES%20Custeio!L3C2:L27C9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file:///\\192.168.0.250\Dados\clientes\Sorriso\PM%20Sorriso\Audi&#234;ncias\Quadrimestre\2021\2&#186;%20quadrimestre\Audi&#234;ncia%20-%20Metas%20Fiscais%20Sorriso.xlsx!DES%20Inv!L3C2:L18C9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file:///\\192.168.0.250\Dados\clientes\Sorriso\PM%20Sorriso\Audi&#234;ncias\Quadrimestre\2021\2&#186;%20quadrimestre\Audi&#234;ncia%20-%20Metas%20Fiscais%20Sorriso.xlsx!DES%20Prim&#225;ria!L2C2:L17C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Sorriso\PM%20Sorriso\Audi&#234;ncias\Quadrimestre\2021\2&#186;%20quadrimestre\Audi&#234;ncia%20-%20Metas%20Fiscais%20Sorriso.xlsx!D&#237;vida!L1C2:L24C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dos\clientes\Sorriso\PM%20Sorriso\Audi&#234;ncias\Quadrimestre\2021\2&#186;%20quadrimestre\Audi&#234;ncia%20-%20Metas%20Fiscais%20Sorriso.xlsx!RES%20Nominal%20abaixo%20da%20linha!L3C2:L11C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Sorriso\PM%20Sorriso\Audi&#234;ncias\Quadrimestre\2021\2&#186;%20quadrimestre\Audi&#234;ncia%20-%20Metas%20Fiscais%20Sorriso.xlsx!REC%20Geral!L4C2:L22C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Sorriso\PM%20Sorriso\Audi&#234;ncias\Quadrimestre\2021\2&#186;%20quadrimestre\Audi&#234;ncia%20-%20Metas%20Fiscais%20Sorriso.xlsx!REC%20UG1!L4C2:L19C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Sorriso\PM%20Sorriso\Audi&#234;ncias\Quadrimestre\2021\2&#186;%20quadrimestre\Audi&#234;ncia%20-%20Metas%20Fiscais%20Sorriso.xlsx!REC%20UG2!L4C2:L13C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250\Dados\clientes\Sorriso\PM%20Sorriso\Audi&#234;ncias\Quadrimestre\2021\2&#186;%20quadrimestre\Audi&#234;ncia%20-%20Metas%20Fiscais%20Sorriso.xlsx!REC%20UG3!L4C2:L14C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9416" y="2348881"/>
            <a:ext cx="10369152" cy="1008112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rgbClr val="002060"/>
                </a:solidFill>
              </a:rPr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416" y="3501008"/>
            <a:ext cx="10585176" cy="720080"/>
          </a:xfrm>
        </p:spPr>
        <p:txBody>
          <a:bodyPr>
            <a:normAutofit fontScale="92500" lnSpcReduction="10000"/>
          </a:bodyPr>
          <a:lstStyle/>
          <a:p>
            <a:pPr marL="64008" algn="ctr"/>
            <a:r>
              <a:rPr lang="pt-BR" b="1" dirty="0"/>
              <a:t>Avaliação do Cumprimento de Metas Fiscais</a:t>
            </a:r>
          </a:p>
          <a:p>
            <a:pPr marL="64008" algn="ctr"/>
            <a:r>
              <a:rPr lang="pt-BR" b="1" dirty="0"/>
              <a:t>2º Quadrimestre/2021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393C09-F656-4A99-B35B-683AC0759555}"/>
              </a:ext>
            </a:extLst>
          </p:cNvPr>
          <p:cNvSpPr txBox="1"/>
          <p:nvPr/>
        </p:nvSpPr>
        <p:spPr>
          <a:xfrm>
            <a:off x="839416" y="6381328"/>
            <a:ext cx="1058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setembro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2021</a:t>
            </a:r>
          </a:p>
        </p:txBody>
      </p:sp>
      <p:pic>
        <p:nvPicPr>
          <p:cNvPr id="6" name="Picture 2" descr="Página inicial">
            <a:extLst>
              <a:ext uri="{FF2B5EF4-FFF2-40B4-BE49-F238E27FC236}">
                <a16:creationId xmlns:a16="http://schemas.microsoft.com/office/drawing/2014/main" id="{31A2D5C6-E5FB-4A40-86B9-1232061B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68" y="1244924"/>
            <a:ext cx="3691071" cy="11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79423"/>
      </p:ext>
    </p:extLst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08D120-5F95-419D-9F2E-EEB6D5C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Receita Consolidada – Impostos, Taxas e Contribuição de Melhoria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6E7645C-6645-4D6C-BA55-7BFE33F14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184259"/>
              </p:ext>
            </p:extLst>
          </p:nvPr>
        </p:nvGraphicFramePr>
        <p:xfrm>
          <a:off x="161339" y="1340768"/>
          <a:ext cx="11869319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20224" imgH="3314582" progId="Excel.Sheet.12">
                  <p:link updateAutomatic="1"/>
                </p:oleObj>
              </mc:Choice>
              <mc:Fallback>
                <p:oleObj name="Worksheet" r:id="rId3" imgW="9420224" imgH="331458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339" y="1340768"/>
                        <a:ext cx="11869319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174760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08D120-5F95-419D-9F2E-EEB6D5C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Receita </a:t>
            </a:r>
            <a:r>
              <a:rPr lang="pt-BR" dirty="0"/>
              <a:t>Consolidada -</a:t>
            </a:r>
            <a:r>
              <a:rPr lang="pt-BR" sz="2400" dirty="0"/>
              <a:t> Transferências Correntes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E3E0B71-0C77-43FF-8D9E-F5F46FBE1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02701"/>
              </p:ext>
            </p:extLst>
          </p:nvPr>
        </p:nvGraphicFramePr>
        <p:xfrm>
          <a:off x="141089" y="1160748"/>
          <a:ext cx="11909819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77337" imgH="3609843" progId="Excel.Sheet.12">
                  <p:link updateAutomatic="1"/>
                </p:oleObj>
              </mc:Choice>
              <mc:Fallback>
                <p:oleObj name="Worksheet" r:id="rId3" imgW="9477337" imgH="36098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089" y="1160748"/>
                        <a:ext cx="11909819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3EC3BE6-8E78-4D8A-A67A-595016A75856}"/>
              </a:ext>
            </a:extLst>
          </p:cNvPr>
          <p:cNvSpPr txBox="1"/>
          <p:nvPr/>
        </p:nvSpPr>
        <p:spPr>
          <a:xfrm>
            <a:off x="25130" y="5713511"/>
            <a:ext cx="119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Nota:</a:t>
            </a:r>
            <a:r>
              <a:rPr lang="pt-BR" sz="1400" dirty="0"/>
              <a:t> Alta no FUNDEB e FPM.</a:t>
            </a:r>
          </a:p>
        </p:txBody>
      </p:sp>
    </p:spTree>
    <p:extLst>
      <p:ext uri="{BB962C8B-B14F-4D97-AF65-F5344CB8AC3E}">
        <p14:creationId xmlns:p14="http://schemas.microsoft.com/office/powerpoint/2010/main" val="3079951742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08D120-5F95-419D-9F2E-EEB6D5C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Receita </a:t>
            </a:r>
            <a:r>
              <a:rPr lang="pt-BR" dirty="0"/>
              <a:t>Consolidada -</a:t>
            </a:r>
            <a:r>
              <a:rPr lang="pt-BR" sz="2400" dirty="0"/>
              <a:t> Transferências Correntes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726EC72-AADA-4DE2-AFC6-AED9CABB5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75684"/>
              </p:ext>
            </p:extLst>
          </p:nvPr>
        </p:nvGraphicFramePr>
        <p:xfrm>
          <a:off x="108423" y="1494406"/>
          <a:ext cx="11975155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77337" imgH="3362339" progId="Excel.Sheet.12">
                  <p:link updateAutomatic="1"/>
                </p:oleObj>
              </mc:Choice>
              <mc:Fallback>
                <p:oleObj name="Worksheet" r:id="rId3" imgW="9477337" imgH="336233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23" y="1494406"/>
                        <a:ext cx="11975155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71937BE-9304-4B1E-8750-F726B336F34D}"/>
              </a:ext>
            </a:extLst>
          </p:cNvPr>
          <p:cNvSpPr txBox="1"/>
          <p:nvPr/>
        </p:nvSpPr>
        <p:spPr>
          <a:xfrm>
            <a:off x="47328" y="5786100"/>
            <a:ext cx="1203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Nota: </a:t>
            </a:r>
            <a:r>
              <a:rPr lang="pt-BR" sz="1400" dirty="0"/>
              <a:t>O valor arrecadado em Saúde Estado encontra-se 92,06% acima da previsão inicial devido a repasses recebidos em atraso do Governo Estadual.</a:t>
            </a:r>
          </a:p>
        </p:txBody>
      </p:sp>
    </p:spTree>
    <p:extLst>
      <p:ext uri="{BB962C8B-B14F-4D97-AF65-F5344CB8AC3E}">
        <p14:creationId xmlns:p14="http://schemas.microsoft.com/office/powerpoint/2010/main" val="2534519745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D4636-8BAC-4F72-AEA2-341AC01B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 de Receita Primária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0F4E6-5029-4533-8007-D545BB7C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91" y="472400"/>
            <a:ext cx="11911816" cy="1516440"/>
          </a:xfrm>
        </p:spPr>
        <p:txBody>
          <a:bodyPr anchor="t">
            <a:normAutofit/>
          </a:bodyPr>
          <a:lstStyle/>
          <a:p>
            <a:pPr>
              <a:spcAft>
                <a:spcPts val="1800"/>
              </a:spcAft>
            </a:pPr>
            <a:endParaRPr lang="pt-BR" sz="2000" b="1" u="sng" dirty="0"/>
          </a:p>
          <a:p>
            <a:pPr>
              <a:spcAft>
                <a:spcPts val="1800"/>
              </a:spcAft>
            </a:pPr>
            <a:r>
              <a:rPr lang="pt-BR" sz="2000" b="1" u="sng" dirty="0"/>
              <a:t>Receita Primária</a:t>
            </a:r>
            <a:r>
              <a:rPr lang="pt-BR" sz="2000" dirty="0"/>
              <a:t>: Oriunda da cobrança de imposto, taxa e contribuição, da prestação de serviços e de outras receitas não catalogadas como financeiras. 	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7CD33E8-FFC2-4FFF-ACB2-815B4D732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545461"/>
              </p:ext>
            </p:extLst>
          </p:nvPr>
        </p:nvGraphicFramePr>
        <p:xfrm>
          <a:off x="140091" y="2132856"/>
          <a:ext cx="11911816" cy="392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791" imgH="2533788" progId="Excel.Sheet.12">
                  <p:link updateAutomatic="1"/>
                </p:oleObj>
              </mc:Choice>
              <mc:Fallback>
                <p:oleObj name="Worksheet" r:id="rId2" imgW="7686791" imgH="253378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091" y="2132856"/>
                        <a:ext cx="11911816" cy="3926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630897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F0F36-2084-4DA2-B050-AE0522D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de despesa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206682-16CB-4D83-9CCF-03D38BDF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do cumprimento das metas de despesa</a:t>
            </a:r>
          </a:p>
        </p:txBody>
      </p:sp>
    </p:spTree>
    <p:extLst>
      <p:ext uri="{BB962C8B-B14F-4D97-AF65-F5344CB8AC3E}">
        <p14:creationId xmlns:p14="http://schemas.microsoft.com/office/powerpoint/2010/main" val="1901977962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D4636-8BAC-4F72-AEA2-341AC01B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Gerais de Despesa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0F4E6-5029-4533-8007-D545BB7C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</a:t>
            </a:r>
            <a:r>
              <a:rPr lang="pt-BR" sz="1600" dirty="0"/>
              <a:t>: É o conjunto de dispêndios realizados pelos entes públicos para o funcionamento e manutenção dos serviços públicos prestados à sociedade; Para fins Fiscais os valores apresentados se referem a Despesa Paga;	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CORRENTES</a:t>
            </a:r>
            <a:r>
              <a:rPr lang="pt-BR" sz="1600" dirty="0"/>
              <a:t>: despesas para manutenção e funcionamento dos serviços públicos em geral, como gastos de Pessoal, Custeio e Juros da Dívida;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DE CAPITAL</a:t>
            </a:r>
            <a:r>
              <a:rPr lang="pt-BR" sz="1600" dirty="0"/>
              <a:t>: despesas que contribuirão para a produção ou geração de novos bens ou serviços e integrarão o patrimônio público, como Máquinas, Equipamentos, Obras e Amortização de Dívida;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 DE CONTINGÊNCIA</a:t>
            </a:r>
            <a:r>
              <a:rPr lang="pt-BR" sz="1600" dirty="0"/>
              <a:t>: dotação global com a finalidade de atender os passivos contingentes e outros riscos fiscais imprevistos.</a:t>
            </a:r>
          </a:p>
        </p:txBody>
      </p:sp>
    </p:spTree>
    <p:extLst>
      <p:ext uri="{BB962C8B-B14F-4D97-AF65-F5344CB8AC3E}">
        <p14:creationId xmlns:p14="http://schemas.microsoft.com/office/powerpoint/2010/main" val="2740054732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D4636-8BAC-4F72-AEA2-341AC01B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Gerais das Fases da Despesa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0F4E6-5029-4533-8007-D545BB7C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DOTAÇÃO INICIAL: </a:t>
            </a:r>
            <a:r>
              <a:rPr lang="pt-BR" sz="1600" dirty="0"/>
              <a:t>Identifica o valor dos créditos iniciais constantes da Lei Orçamentária Anual para respectivas despesas.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DOTAÇÃO ATUALIZADA: </a:t>
            </a:r>
            <a:r>
              <a:rPr lang="pt-BR" sz="1600" dirty="0"/>
              <a:t>Identifica os valores da dotação inicial mais os créditos adicionais abertos ou reabertos durante o exercício, deduzidas as anulações e cancelamentos correspondentes.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EMPENHADA</a:t>
            </a:r>
            <a:r>
              <a:rPr lang="pt-BR" sz="1600" b="1" dirty="0"/>
              <a:t>: </a:t>
            </a:r>
            <a:r>
              <a:rPr lang="pt-BR" sz="1600" dirty="0"/>
              <a:t>Nesse estágio, é criada a obrigação de pagamento da despesa pelo governo ao credor. Consiste na reserva de dotação orçamentária, ou seja, reserva de valores monetários autorizados para atender um fim específico. </a:t>
            </a:r>
            <a:r>
              <a:rPr lang="pt-BR" sz="1600" b="1" dirty="0"/>
              <a:t>O empenho é registrado no momento da contratação do serviço, aquisição do material ou bem, obra ou amortização da dívida</a:t>
            </a:r>
            <a:r>
              <a:rPr lang="pt-BR" sz="1600" dirty="0"/>
              <a:t>.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LIQUIDADA</a:t>
            </a:r>
            <a:r>
              <a:rPr lang="pt-BR" sz="1600" dirty="0"/>
              <a:t>: Esse estágio consiste na verificação do direito adquirido pelo credor, tendo por base os títulos e documentos comprobatórios do respectivo crédito. É nesse segundo estágio da execução da despesa que </a:t>
            </a:r>
            <a:r>
              <a:rPr lang="pt-BR" sz="1600" b="1" dirty="0"/>
              <a:t>será cobrada a prestação dos serviços ou a entrega dos bens, ou ainda, a realização da obra</a:t>
            </a:r>
            <a:r>
              <a:rPr lang="pt-BR" sz="1600" dirty="0"/>
              <a:t>. Envolve, portanto, todos os atos de verificação e conferência, desde a entrega do material ou a prestação do serviço até o reconhecimento da despesa.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PAGA/META EXECUTADA</a:t>
            </a:r>
            <a:r>
              <a:rPr lang="pt-BR" sz="1600" dirty="0"/>
              <a:t>: O último estágio consiste na entrega de numerário ao credor. Nessa fase, a autoridade competente determina que a despesa que foi liquidada seja paga. Esse pagamento normalmente é efetuado por meio de crédito em conta bancária do favorecido.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CONSIDERADA COMO META FISCAL EXECUTADA</a:t>
            </a:r>
            <a:r>
              <a:rPr lang="pt-BR" sz="1600" dirty="0"/>
              <a:t>.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RESTOS A PAGAR</a:t>
            </a:r>
            <a:r>
              <a:rPr lang="pt-BR" sz="1600" dirty="0"/>
              <a:t>: Valor das despesas empenhadas, mas não pagas até 31 de dezembro do ano anterior, estando a sua execução condicionada aos limites fixados à conta das fontes de recursos correspondentes, com base na legislação vigente.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VALORES PAGOS TAMBÉM SÃO CONSIDERADOS COMO META FISCAL EXECUTADA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883857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3E730-3148-4CD8-82CB-8B0D5437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 Consolidada*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15BB02-E77B-4E26-919C-E5DB47C9BC74}"/>
              </a:ext>
            </a:extLst>
          </p:cNvPr>
          <p:cNvSpPr txBox="1"/>
          <p:nvPr/>
        </p:nvSpPr>
        <p:spPr>
          <a:xfrm>
            <a:off x="119335" y="6504953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* Considera todas entidades do município.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8F50FB5-3D7F-4440-8C1F-A03E8822F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595450"/>
              </p:ext>
            </p:extLst>
          </p:nvPr>
        </p:nvGraphicFramePr>
        <p:xfrm>
          <a:off x="119335" y="1332368"/>
          <a:ext cx="11953329" cy="419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68261" imgH="3952861" progId="Excel.Sheet.12">
                  <p:link updateAutomatic="1"/>
                </p:oleObj>
              </mc:Choice>
              <mc:Fallback>
                <p:oleObj name="Worksheet" r:id="rId2" imgW="11268261" imgH="39528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335" y="1332368"/>
                        <a:ext cx="11953329" cy="4193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416818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3E730-3148-4CD8-82CB-8B0D5437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Créditos Adicionais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69F9820-86C2-4233-843D-9E4910021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31076"/>
              </p:ext>
            </p:extLst>
          </p:nvPr>
        </p:nvGraphicFramePr>
        <p:xfrm>
          <a:off x="299792" y="1356184"/>
          <a:ext cx="11592415" cy="414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506168" imgH="4114705" progId="Excel.Sheet.12">
                  <p:link updateAutomatic="1"/>
                </p:oleObj>
              </mc:Choice>
              <mc:Fallback>
                <p:oleObj name="Worksheet" r:id="rId2" imgW="11506168" imgH="411470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9792" y="1356184"/>
                        <a:ext cx="11592415" cy="4145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992549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3E730-3148-4CD8-82CB-8B0D5437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 Consolidada - por Entidade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D31A9EB-D69E-43D2-AD78-AF1A0596F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731069"/>
              </p:ext>
            </p:extLst>
          </p:nvPr>
        </p:nvGraphicFramePr>
        <p:xfrm>
          <a:off x="301130" y="548680"/>
          <a:ext cx="11589737" cy="598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68261" imgH="5819943" progId="Excel.Sheet.12">
                  <p:link updateAutomatic="1"/>
                </p:oleObj>
              </mc:Choice>
              <mc:Fallback>
                <p:oleObj name="Worksheet" r:id="rId2" imgW="11268261" imgH="58199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130" y="548680"/>
                        <a:ext cx="11589737" cy="5985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780443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AB56714-3E71-47B2-8C74-F44C5A22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da Audiência Pública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64EA78E-50E0-49A0-AEBF-8F0F214A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Avaliar o </a:t>
            </a:r>
            <a:r>
              <a:rPr lang="pt-BR" b="1" dirty="0"/>
              <a:t>cumprimento das metas fiscais do quadrimestre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Fundamentação legal:</a:t>
            </a:r>
          </a:p>
          <a:p>
            <a:pPr lvl="1"/>
            <a:r>
              <a:rPr lang="pt-BR" dirty="0"/>
              <a:t>Lei de Responsabilidade Fiscal – art. 9º § 4º;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11D557-6E0E-465F-81EF-70688CD7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4884762"/>
            <a:ext cx="60198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29960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3E730-3148-4CD8-82CB-8B0D5437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 Consolidada – por Secretaria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986A975-0F45-463A-B853-644C4DB45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03413"/>
              </p:ext>
            </p:extLst>
          </p:nvPr>
        </p:nvGraphicFramePr>
        <p:xfrm>
          <a:off x="788550" y="548680"/>
          <a:ext cx="10614897" cy="59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68261" imgH="6353232" progId="Excel.Sheet.12">
                  <p:link updateAutomatic="1"/>
                </p:oleObj>
              </mc:Choice>
              <mc:Fallback>
                <p:oleObj name="Worksheet" r:id="rId2" imgW="11268261" imgH="6353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8550" y="548680"/>
                        <a:ext cx="10614897" cy="598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893961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3E730-3148-4CD8-82CB-8B0D5437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 Consolidada - Pessoal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48FCCA9-EC87-4D9C-9ECC-C5080440D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48948"/>
              </p:ext>
            </p:extLst>
          </p:nvPr>
        </p:nvGraphicFramePr>
        <p:xfrm>
          <a:off x="119335" y="2420888"/>
          <a:ext cx="11936813" cy="177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68261" imgH="1676432" progId="Excel.Sheet.12">
                  <p:link updateAutomatic="1"/>
                </p:oleObj>
              </mc:Choice>
              <mc:Fallback>
                <p:oleObj name="Worksheet" r:id="rId2" imgW="11268261" imgH="16764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335" y="2420888"/>
                        <a:ext cx="11936813" cy="177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842064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3E730-3148-4CD8-82CB-8B0D5437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 Consolidada - Custeio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4231E83-5027-45F9-A5BE-22ADC3382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48419"/>
              </p:ext>
            </p:extLst>
          </p:nvPr>
        </p:nvGraphicFramePr>
        <p:xfrm>
          <a:off x="722696" y="548680"/>
          <a:ext cx="10746606" cy="591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68261" imgH="6200864" progId="Excel.Sheet.12">
                  <p:link updateAutomatic="1"/>
                </p:oleObj>
              </mc:Choice>
              <mc:Fallback>
                <p:oleObj name="Worksheet" r:id="rId2" imgW="11268261" imgH="620086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2696" y="548680"/>
                        <a:ext cx="10746606" cy="591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64235"/>
      </p:ext>
    </p:extLst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3E730-3148-4CD8-82CB-8B0D5437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Despesa Consolidada - Investimentos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F4C0565-14CC-42EF-97AE-DF7F2B8B2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10354"/>
              </p:ext>
            </p:extLst>
          </p:nvPr>
        </p:nvGraphicFramePr>
        <p:xfrm>
          <a:off x="74630" y="1260696"/>
          <a:ext cx="12042737" cy="433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68261" imgH="4057472" progId="Excel.Sheet.12">
                  <p:link updateAutomatic="1"/>
                </p:oleObj>
              </mc:Choice>
              <mc:Fallback>
                <p:oleObj name="Worksheet" r:id="rId2" imgW="11268261" imgH="40574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30" y="1260696"/>
                        <a:ext cx="12042737" cy="4336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146091"/>
      </p:ext>
    </p:extLst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3E730-3148-4CD8-82CB-8B0D5437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Restos a Pagar Consolidado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25C997B-AB40-4423-8D64-90A92BD26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781879"/>
              </p:ext>
            </p:extLst>
          </p:nvPr>
        </p:nvGraphicFramePr>
        <p:xfrm>
          <a:off x="119335" y="783783"/>
          <a:ext cx="11953329" cy="529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05747" imgH="4295602" progId="Excel.Sheet.12">
                  <p:embed/>
                </p:oleObj>
              </mc:Choice>
              <mc:Fallback>
                <p:oleObj name="Worksheet" r:id="rId2" imgW="9705747" imgH="42956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335" y="783783"/>
                        <a:ext cx="11953329" cy="5290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455832"/>
      </p:ext>
    </p:extLst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D4636-8BAC-4F72-AEA2-341AC01B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 de Despesa Primária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0F4E6-5029-4533-8007-D545BB7C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93" y="548680"/>
            <a:ext cx="11911816" cy="1516440"/>
          </a:xfrm>
        </p:spPr>
        <p:txBody>
          <a:bodyPr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1800" b="1" u="sng" dirty="0"/>
              <a:t>Despesa Primária</a:t>
            </a:r>
            <a:r>
              <a:rPr lang="pt-BR" sz="1800" dirty="0"/>
              <a:t>: corresponde ao conjunto de gastos que possibilita a oferta de serviços públicos à sociedade, deduzidas às despesas financeiras. São exemplos os gastos com pessoal, custeio e investimento.	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8788D4F-0DCE-4D3D-A946-9EE9A2A56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934560"/>
              </p:ext>
            </p:extLst>
          </p:nvPr>
        </p:nvGraphicFramePr>
        <p:xfrm>
          <a:off x="633769" y="1306900"/>
          <a:ext cx="10924461" cy="520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77041" imgH="3752736" progId="Excel.Sheet.12">
                  <p:link updateAutomatic="1"/>
                </p:oleObj>
              </mc:Choice>
              <mc:Fallback>
                <p:oleObj name="Worksheet" r:id="rId2" imgW="7877041" imgH="375273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3769" y="1306900"/>
                        <a:ext cx="10924461" cy="5204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908359"/>
      </p:ext>
    </p:extLst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C4119-E1AE-4C42-8211-E008638C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fiscais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276BC8-2906-4C53-BCE7-FF988139C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Análise de Metas Fiscais</a:t>
            </a:r>
          </a:p>
        </p:txBody>
      </p:sp>
    </p:spTree>
    <p:extLst>
      <p:ext uri="{BB962C8B-B14F-4D97-AF65-F5344CB8AC3E}">
        <p14:creationId xmlns:p14="http://schemas.microsoft.com/office/powerpoint/2010/main" val="475403751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D4636-8BAC-4F72-AEA2-341AC01B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 de Resultado Primário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0F4E6-5029-4533-8007-D545BB7C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91" y="472400"/>
            <a:ext cx="11911816" cy="1516440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1800"/>
              </a:spcAft>
            </a:pPr>
            <a:endParaRPr lang="pt-BR" sz="2000" b="1" u="sng" dirty="0"/>
          </a:p>
          <a:p>
            <a:pPr>
              <a:spcAft>
                <a:spcPts val="1800"/>
              </a:spcAft>
            </a:pPr>
            <a:r>
              <a:rPr lang="pt-BR" sz="2000" b="1" u="sng" dirty="0"/>
              <a:t>Resultado Primário</a:t>
            </a:r>
            <a:r>
              <a:rPr lang="pt-BR" sz="2000" dirty="0"/>
              <a:t>: </a:t>
            </a:r>
            <a:r>
              <a:rPr lang="pt-BR" dirty="0"/>
              <a:t>Diferença entre as receitas e despesas do setor público, não computadas as despesas com “rolagem da dívida” e operações de crédito ativas e passivas. Reflete o esforço fiscal do governo.</a:t>
            </a:r>
            <a:r>
              <a:rPr lang="pt-BR" sz="2000" dirty="0"/>
              <a:t>	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AA72474-7ADC-48F6-9B03-B26FC301452E}"/>
              </a:ext>
            </a:extLst>
          </p:cNvPr>
          <p:cNvSpPr txBox="1">
            <a:spLocks/>
          </p:cNvSpPr>
          <p:nvPr/>
        </p:nvSpPr>
        <p:spPr>
          <a:xfrm>
            <a:off x="140091" y="4581128"/>
            <a:ext cx="11911816" cy="151644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pt-BR" b="1" u="sng" dirty="0"/>
          </a:p>
          <a:p>
            <a:pPr>
              <a:spcAft>
                <a:spcPts val="1800"/>
              </a:spcAft>
            </a:pPr>
            <a:r>
              <a:rPr lang="pt-BR" b="1" dirty="0"/>
              <a:t>O Município apresenta um </a:t>
            </a:r>
            <a:r>
              <a:rPr lang="pt-BR" b="1" dirty="0">
                <a:solidFill>
                  <a:srgbClr val="00B050"/>
                </a:solidFill>
              </a:rPr>
              <a:t>Superávit Primário </a:t>
            </a:r>
            <a:r>
              <a:rPr lang="pt-BR" b="1" dirty="0"/>
              <a:t>de R$ 54.7 milhões, uma vez que teve uma receita primária de R$ 325.2 milhões e uma despesa primária inferior de R$ 270.5 milhões.</a:t>
            </a:r>
            <a:r>
              <a:rPr lang="pt-BR" dirty="0"/>
              <a:t>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A29AB-117D-4F5A-9DD8-4BBB59CE6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18" y="2121269"/>
            <a:ext cx="11580763" cy="2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7967"/>
      </p:ext>
    </p:extLst>
  </p:cSld>
  <p:clrMapOvr>
    <a:masterClrMapping/>
  </p:clrMapOvr>
  <p:transition spd="med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F0F36-2084-4DA2-B050-AE0522D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Dívida pública e resultado nominal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206682-16CB-4D83-9CCF-03D38BDF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do cumprimento das metas fiscais de dívida e resultado nominal</a:t>
            </a:r>
          </a:p>
        </p:txBody>
      </p:sp>
    </p:spTree>
    <p:extLst>
      <p:ext uri="{BB962C8B-B14F-4D97-AF65-F5344CB8AC3E}">
        <p14:creationId xmlns:p14="http://schemas.microsoft.com/office/powerpoint/2010/main" val="3534742834"/>
      </p:ext>
    </p:extLst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D4636-8BAC-4F72-AEA2-341AC01B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0F4E6-5029-4533-8007-D545BB7C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2000" b="1" u="sng" dirty="0"/>
              <a:t>Dívida Pública</a:t>
            </a:r>
            <a:r>
              <a:rPr lang="pt-BR" sz="2000" dirty="0"/>
              <a:t>: Compromissos de exigibilidade superior a doze meses, contraídos para atender a desequilíbrio orçamentário ou a financiamento de obras e serviços. Exige prévia autorização legislativa e pode ser contraída por contratos ou emissão de títulos públicos.</a:t>
            </a:r>
          </a:p>
          <a:p>
            <a:pPr>
              <a:spcAft>
                <a:spcPts val="1800"/>
              </a:spcAft>
            </a:pPr>
            <a:r>
              <a:rPr lang="pt-BR" sz="2000" b="1" u="sng" dirty="0"/>
              <a:t>Dívida Consolidada Líquida</a:t>
            </a:r>
            <a:r>
              <a:rPr lang="pt-BR" sz="2000" dirty="0"/>
              <a:t>: representa o montante da Dívida Pública deduzidas as disponibilidades de caixa, as aplicações financeiras e os demais haveres financeiros </a:t>
            </a:r>
          </a:p>
          <a:p>
            <a:pPr>
              <a:spcAft>
                <a:spcPts val="1800"/>
              </a:spcAft>
            </a:pPr>
            <a:r>
              <a:rPr lang="pt-BR" sz="2000" b="1" u="sng" dirty="0"/>
              <a:t>Resultado Nominal</a:t>
            </a:r>
            <a:r>
              <a:rPr lang="pt-BR" sz="2000" dirty="0"/>
              <a:t>: Variação do Estoque de Dívida Pública Consolidada Liquida;	</a:t>
            </a:r>
          </a:p>
        </p:txBody>
      </p:sp>
    </p:spTree>
    <p:extLst>
      <p:ext uri="{BB962C8B-B14F-4D97-AF65-F5344CB8AC3E}">
        <p14:creationId xmlns:p14="http://schemas.microsoft.com/office/powerpoint/2010/main" val="1542219870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8FBCAA-B663-4F5D-9B2C-477ADF41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META FISCAL?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F22312-DEDA-4A2F-8649-514046706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pt-BR" dirty="0"/>
              <a:t>É uma estimativa feita pelo governo da </a:t>
            </a:r>
            <a:r>
              <a:rPr lang="pt-BR" b="1" dirty="0"/>
              <a:t>diferença entre a sua expectativa de receitas e de gastos em um ano</a:t>
            </a:r>
            <a:r>
              <a:rPr lang="pt-BR" dirty="0"/>
              <a:t>. Se essa diferença for </a:t>
            </a:r>
            <a:r>
              <a:rPr lang="pt-BR" dirty="0">
                <a:solidFill>
                  <a:srgbClr val="00B050"/>
                </a:solidFill>
              </a:rPr>
              <a:t>positiva</a:t>
            </a:r>
            <a:r>
              <a:rPr lang="pt-BR" dirty="0"/>
              <a:t> (ou seja, receitas maiores que gastos), a meta prevê um </a:t>
            </a:r>
            <a:r>
              <a:rPr lang="pt-BR" b="1" dirty="0">
                <a:solidFill>
                  <a:srgbClr val="00B050"/>
                </a:solidFill>
              </a:rPr>
              <a:t>superávit primário</a:t>
            </a:r>
            <a:r>
              <a:rPr lang="pt-BR" dirty="0"/>
              <a:t>. Se for </a:t>
            </a:r>
            <a:r>
              <a:rPr lang="pt-BR" dirty="0">
                <a:solidFill>
                  <a:srgbClr val="FF0000"/>
                </a:solidFill>
              </a:rPr>
              <a:t>negativa</a:t>
            </a:r>
            <a:r>
              <a:rPr lang="pt-BR" dirty="0"/>
              <a:t> (com gastos maiores que receitas), será um </a:t>
            </a:r>
            <a:r>
              <a:rPr lang="pt-BR" b="1" dirty="0">
                <a:solidFill>
                  <a:srgbClr val="FF0000"/>
                </a:solidFill>
              </a:rPr>
              <a:t>déficit primário: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sz="1800" dirty="0"/>
              <a:t>Ao estabelecer um valor, o governo assume um compromisso público de como vai equilibrar as contas públicas e manter a dívida pública sob controle.</a:t>
            </a:r>
          </a:p>
          <a:p>
            <a:r>
              <a:rPr lang="pt-BR" sz="1800" b="1" dirty="0"/>
              <a:t>Quem define a meta fiscal? </a:t>
            </a:r>
            <a:r>
              <a:rPr lang="pt-BR" sz="1800" dirty="0"/>
              <a:t>O próprio governo através da Lei de Diretrizes Orçamentárias (LDO), que precisa ser aprovada pela Câmara Municipal.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EED08C-6046-4857-81A6-816082BDC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3" y="1669968"/>
            <a:ext cx="11449272" cy="35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3574"/>
      </p:ext>
    </p:extLst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E444-5734-47A5-9B6A-1B3EE976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Dívida Pública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8E1F8CF-D753-4575-ACE8-A20DEC982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21804"/>
              </p:ext>
            </p:extLst>
          </p:nvPr>
        </p:nvGraphicFramePr>
        <p:xfrm>
          <a:off x="191344" y="437513"/>
          <a:ext cx="11449273" cy="608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58425" imgH="5029295" progId="Excel.Sheet.12">
                  <p:link updateAutomatic="1"/>
                </p:oleObj>
              </mc:Choice>
              <mc:Fallback>
                <p:oleObj name="Worksheet" r:id="rId3" imgW="9458425" imgH="50292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344" y="437513"/>
                        <a:ext cx="11449273" cy="6087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794960"/>
      </p:ext>
    </p:extLst>
  </p:cSld>
  <p:clrMapOvr>
    <a:masterClrMapping/>
  </p:clrMapOvr>
  <p:transition spd="med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E444-5734-47A5-9B6A-1B3EE976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Resultado Nominal (metodologia ACIMA da linha)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9EF0DB1-9A0E-46AA-AF28-907A4E9D748E}"/>
              </a:ext>
            </a:extLst>
          </p:cNvPr>
          <p:cNvSpPr txBox="1">
            <a:spLocks/>
          </p:cNvSpPr>
          <p:nvPr/>
        </p:nvSpPr>
        <p:spPr>
          <a:xfrm>
            <a:off x="140091" y="472400"/>
            <a:ext cx="11911816" cy="180447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pt-BR" b="1" u="sng" dirty="0"/>
          </a:p>
          <a:p>
            <a:pPr>
              <a:spcAft>
                <a:spcPts val="1800"/>
              </a:spcAft>
            </a:pPr>
            <a:r>
              <a:rPr lang="pt-BR" b="1" u="sng" dirty="0"/>
              <a:t>Metodologia acima da linha</a:t>
            </a:r>
            <a:r>
              <a:rPr lang="pt-BR" dirty="0"/>
              <a:t>: representa o conjunto das operações fiscais realizadas pela administração pública acrescentando ao resultado primário o saldo da conta de juros, ou seja, a diferença entre os juros ativos e juros passivos. </a:t>
            </a:r>
            <a:r>
              <a:rPr lang="pt-BR" b="1" dirty="0"/>
              <a:t>Essa é a metodologia recomendada pelo Manual de Demonstrativos Fiscais – MDF para comparar com a meta estipulada na LDO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B7C528-ECEE-4E6D-93CE-0E8A5BC78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1" y="2657835"/>
            <a:ext cx="11911816" cy="2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0187"/>
      </p:ext>
    </p:extLst>
  </p:cSld>
  <p:clrMapOvr>
    <a:masterClrMapping/>
  </p:clrMapOvr>
  <p:transition spd="med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E444-5734-47A5-9B6A-1B3EE976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Resultado Nominal (metodologia ABAIXO da linha)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9EF0DB1-9A0E-46AA-AF28-907A4E9D748E}"/>
              </a:ext>
            </a:extLst>
          </p:cNvPr>
          <p:cNvSpPr txBox="1">
            <a:spLocks/>
          </p:cNvSpPr>
          <p:nvPr/>
        </p:nvSpPr>
        <p:spPr>
          <a:xfrm>
            <a:off x="140091" y="472400"/>
            <a:ext cx="11911816" cy="1372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pt-BR" b="1" u="sng" dirty="0"/>
              <a:t>Metodologia abaixo da linha</a:t>
            </a:r>
            <a:r>
              <a:rPr lang="pt-BR" dirty="0"/>
              <a:t>: representa a diferença entre o saldo da dívida consolidada líquida (DCL) em 31 de dezembro do exercício anterior em relação ao apurado no período de referência.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4BD580E-6FCD-4AAD-9DF4-26C17B751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402585"/>
              </p:ext>
            </p:extLst>
          </p:nvPr>
        </p:nvGraphicFramePr>
        <p:xfrm>
          <a:off x="140091" y="2225787"/>
          <a:ext cx="11911816" cy="413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76977" imgH="2457450" progId="Excel.Sheet.12">
                  <p:link updateAutomatic="1"/>
                </p:oleObj>
              </mc:Choice>
              <mc:Fallback>
                <p:oleObj name="Worksheet" r:id="rId3" imgW="7076977" imgH="24574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091" y="2225787"/>
                        <a:ext cx="11911816" cy="4136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002283"/>
      </p:ext>
    </p:extLst>
  </p:cSld>
  <p:clrMapOvr>
    <a:masterClrMapping/>
  </p:clrMapOvr>
  <p:transition spd="med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E444-5734-47A5-9B6A-1B3EE976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Metas de Dívida Pública e Resultado Nominal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9EF0DB1-9A0E-46AA-AF28-907A4E9D748E}"/>
              </a:ext>
            </a:extLst>
          </p:cNvPr>
          <p:cNvSpPr txBox="1">
            <a:spLocks/>
          </p:cNvSpPr>
          <p:nvPr/>
        </p:nvSpPr>
        <p:spPr>
          <a:xfrm>
            <a:off x="140091" y="472400"/>
            <a:ext cx="11911816" cy="13724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pt-BR" b="1" u="sng" dirty="0"/>
              <a:t>Metodologia abaixo da linha</a:t>
            </a:r>
            <a:r>
              <a:rPr lang="pt-BR" dirty="0"/>
              <a:t>: representa a diferença entre o saldo da dívida consolidada líquida (DCL) em 31 de dezembro do exercício anterior em relação ao apurado no período de referência.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A1DFD7D-14A7-49BB-8847-CC18DA8B7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127400"/>
              </p:ext>
            </p:extLst>
          </p:nvPr>
        </p:nvGraphicFramePr>
        <p:xfrm>
          <a:off x="1032243" y="2366729"/>
          <a:ext cx="10127512" cy="212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038785" imgH="1266652" progId="Excel.Sheet.12">
                  <p:embed/>
                </p:oleObj>
              </mc:Choice>
              <mc:Fallback>
                <p:oleObj name="Worksheet" r:id="rId3" imgW="6038785" imgH="12666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2243" y="2366729"/>
                        <a:ext cx="10127512" cy="2124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246803"/>
      </p:ext>
    </p:extLst>
  </p:cSld>
  <p:clrMapOvr>
    <a:masterClrMapping/>
  </p:clrMapOvr>
  <p:transition spd="med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747E9-BFAD-4BF1-8A9A-0C0094E4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Limites legais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4A5076-A386-4F70-8159-A5A6FC83F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Acompanhamento dos limites que o município está sujeito</a:t>
            </a:r>
          </a:p>
        </p:txBody>
      </p:sp>
    </p:spTree>
    <p:extLst>
      <p:ext uri="{BB962C8B-B14F-4D97-AF65-F5344CB8AC3E}">
        <p14:creationId xmlns:p14="http://schemas.microsoft.com/office/powerpoint/2010/main" val="3774750297"/>
      </p:ext>
    </p:extLst>
  </p:cSld>
  <p:clrMapOvr>
    <a:masterClrMapping/>
  </p:clrMapOvr>
  <p:transition spd="med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9241B-D6F0-4D2A-AEB2-9A9B22FA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Índices/Limites Legais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5C71B1B-8139-4628-B970-D965A8321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62093"/>
              </p:ext>
            </p:extLst>
          </p:nvPr>
        </p:nvGraphicFramePr>
        <p:xfrm>
          <a:off x="500063" y="1289050"/>
          <a:ext cx="11191875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91777" imgH="4276898" progId="Excel.Sheet.12">
                  <p:embed/>
                </p:oleObj>
              </mc:Choice>
              <mc:Fallback>
                <p:oleObj name="Worksheet" r:id="rId2" imgW="11191777" imgH="42768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063" y="1289050"/>
                        <a:ext cx="11191875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0197EA4-6ED1-44B1-9BAF-022401EFF4D9}"/>
              </a:ext>
            </a:extLst>
          </p:cNvPr>
          <p:cNvSpPr txBox="1"/>
          <p:nvPr/>
        </p:nvSpPr>
        <p:spPr>
          <a:xfrm>
            <a:off x="500063" y="5639488"/>
            <a:ext cx="11191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Nota:</a:t>
            </a:r>
            <a:endParaRPr lang="pt-BR" sz="1400" dirty="0"/>
          </a:p>
          <a:p>
            <a:r>
              <a:rPr lang="pt-BR" sz="1400" dirty="0"/>
              <a:t>- Metodologia SIOPE: inclui gastos com FUNDEB e deduz o ganho do FUNDEB</a:t>
            </a:r>
            <a:br>
              <a:rPr lang="pt-BR" sz="1400" dirty="0"/>
            </a:br>
            <a:r>
              <a:rPr lang="pt-BR" sz="1400" dirty="0"/>
              <a:t>- Metodologia TCE-MT: considera somente os gastos em MDE com Recursos Próprios</a:t>
            </a:r>
          </a:p>
        </p:txBody>
      </p:sp>
    </p:spTree>
    <p:extLst>
      <p:ext uri="{BB962C8B-B14F-4D97-AF65-F5344CB8AC3E}">
        <p14:creationId xmlns:p14="http://schemas.microsoft.com/office/powerpoint/2010/main" val="2915592153"/>
      </p:ext>
    </p:extLst>
  </p:cSld>
  <p:clrMapOvr>
    <a:masterClrMapping/>
  </p:clrMapOvr>
  <p:transition spd="med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2349500"/>
            <a:ext cx="12192000" cy="1008063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rgbClr val="002060"/>
                </a:solidFill>
              </a:rPr>
              <a:t>Obrigado!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3500438"/>
            <a:ext cx="12192000" cy="720725"/>
          </a:xfrm>
        </p:spPr>
        <p:txBody>
          <a:bodyPr>
            <a:normAutofit fontScale="92500" lnSpcReduction="10000"/>
          </a:bodyPr>
          <a:lstStyle/>
          <a:p>
            <a:pPr marL="64008" algn="ctr"/>
            <a:r>
              <a:rPr lang="pt-BR" b="1" dirty="0"/>
              <a:t>Avaliação do Cumprimento de Metas Fiscais</a:t>
            </a:r>
          </a:p>
          <a:p>
            <a:pPr marL="64008" algn="ctr"/>
            <a:r>
              <a:rPr lang="pt-BR" b="1" dirty="0"/>
              <a:t>2º Quadrimestre/2021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393C09-F656-4A99-B35B-683AC0759555}"/>
              </a:ext>
            </a:extLst>
          </p:cNvPr>
          <p:cNvSpPr txBox="1"/>
          <p:nvPr/>
        </p:nvSpPr>
        <p:spPr>
          <a:xfrm>
            <a:off x="839416" y="6381328"/>
            <a:ext cx="1058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de setembro de 2021</a:t>
            </a:r>
          </a:p>
        </p:txBody>
      </p:sp>
      <p:pic>
        <p:nvPicPr>
          <p:cNvPr id="6" name="Picture 2" descr="Página inicial">
            <a:extLst>
              <a:ext uri="{FF2B5EF4-FFF2-40B4-BE49-F238E27FC236}">
                <a16:creationId xmlns:a16="http://schemas.microsoft.com/office/drawing/2014/main" id="{376778C6-6D89-4C3D-B947-6F3ACE440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64" y="1250519"/>
            <a:ext cx="3691071" cy="11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54921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F0F36-2084-4DA2-B050-AE0522D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de receita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206682-16CB-4D83-9CCF-03D38BDF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Avaliação do cumprimento das metas de receita</a:t>
            </a:r>
          </a:p>
        </p:txBody>
      </p:sp>
    </p:spTree>
    <p:extLst>
      <p:ext uri="{BB962C8B-B14F-4D97-AF65-F5344CB8AC3E}">
        <p14:creationId xmlns:p14="http://schemas.microsoft.com/office/powerpoint/2010/main" val="789826130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D4636-8BAC-4F72-AEA2-341AC01B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0F4E6-5029-4533-8007-D545BB7C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</a:t>
            </a:r>
            <a:r>
              <a:rPr lang="pt-BR" sz="1600" dirty="0"/>
              <a:t>: é o montante total em dinheiro recolhido e incorporado ao patrimônio do Município, que serve para custear as despesas públicas e as necessidades de investimentos públicos.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CORRENTES</a:t>
            </a:r>
            <a:r>
              <a:rPr lang="pt-BR" sz="1600" dirty="0"/>
              <a:t>: receitas destinadas a cobrir as despesas orçamentárias que visam à manutenção das atividades governamentais.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DE CAPITAL</a:t>
            </a:r>
            <a:r>
              <a:rPr lang="pt-BR" sz="1600" dirty="0"/>
              <a:t>: receitas que alteram o patrimônio do estado como leilão de bens, convênios para equipamentos ou empréstimos contraídos;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CONTRIBUIÇÕES</a:t>
            </a:r>
            <a:r>
              <a:rPr lang="pt-BR" sz="1600" dirty="0"/>
              <a:t>: é o recurso arrecadado com contribuições sociais e com a contribuição para o custeio do serviço de iluminação pública – COSIP.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PATRIMONIAL</a:t>
            </a:r>
            <a:r>
              <a:rPr lang="pt-BR" sz="1600" dirty="0"/>
              <a:t>: é o recurso arrecadado por meio da utilização do patrimônio público;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DE SERVIÇOS</a:t>
            </a:r>
            <a:r>
              <a:rPr lang="pt-BR" sz="1600" dirty="0"/>
              <a:t>: é o recurso arrecadado com a prestação de serviços públicos;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CORRENTES</a:t>
            </a:r>
            <a:r>
              <a:rPr lang="pt-BR" sz="1600" dirty="0"/>
              <a:t>: repasses de recursos da União, Estados e Entidades para manutenção dos serviços públicos;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OPERAÇÕES DE CRÉDITO</a:t>
            </a:r>
            <a:r>
              <a:rPr lang="pt-BR" sz="1600" dirty="0"/>
              <a:t>: contratações de empréstimos;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ALIENAÇÃO DE BENS</a:t>
            </a:r>
            <a:r>
              <a:rPr lang="pt-BR" sz="1600" dirty="0"/>
              <a:t>: é o ingresso proveniente da alienação de bens móveis ou imóveis de propriedade do ente público;</a:t>
            </a:r>
          </a:p>
          <a:p>
            <a:pPr>
              <a:spcAft>
                <a:spcPts val="1800"/>
              </a:spcAft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DE CAPITAL</a:t>
            </a:r>
            <a:r>
              <a:rPr lang="pt-BR" sz="1600" dirty="0"/>
              <a:t>: repasses de recursos da União, Estados e Entidade para investimentos voltados ao serviço público;</a:t>
            </a:r>
          </a:p>
        </p:txBody>
      </p:sp>
    </p:spTree>
    <p:extLst>
      <p:ext uri="{BB962C8B-B14F-4D97-AF65-F5344CB8AC3E}">
        <p14:creationId xmlns:p14="http://schemas.microsoft.com/office/powerpoint/2010/main" val="3638369915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08D120-5F95-419D-9F2E-EEB6D5C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Receita Consolidada*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851373-41A4-4D2A-8CB3-938A2E5CD408}"/>
              </a:ext>
            </a:extLst>
          </p:cNvPr>
          <p:cNvSpPr txBox="1"/>
          <p:nvPr/>
        </p:nvSpPr>
        <p:spPr>
          <a:xfrm>
            <a:off x="0" y="6575793"/>
            <a:ext cx="2848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* Considera todas entidades do município.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E11E708-E5FF-49AC-B839-51CCDE70A9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99579"/>
              </p:ext>
            </p:extLst>
          </p:nvPr>
        </p:nvGraphicFramePr>
        <p:xfrm>
          <a:off x="479374" y="476673"/>
          <a:ext cx="11233249" cy="572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20224" imgH="4800742" progId="Excel.Sheet.12">
                  <p:link updateAutomatic="1"/>
                </p:oleObj>
              </mc:Choice>
              <mc:Fallback>
                <p:oleObj name="Worksheet" r:id="rId3" imgW="9420224" imgH="48007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374" y="476673"/>
                        <a:ext cx="11233249" cy="5724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8BF6865-D2A1-4758-AB60-DCCD56CF5CE1}"/>
              </a:ext>
            </a:extLst>
          </p:cNvPr>
          <p:cNvSpPr txBox="1"/>
          <p:nvPr/>
        </p:nvSpPr>
        <p:spPr>
          <a:xfrm>
            <a:off x="407368" y="6214182"/>
            <a:ext cx="1051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Nota: </a:t>
            </a:r>
            <a:r>
              <a:rPr lang="pt-BR" sz="1400" dirty="0"/>
              <a:t>Altas serão detalhadas nos próximos slides.</a:t>
            </a:r>
          </a:p>
        </p:txBody>
      </p:sp>
    </p:spTree>
    <p:extLst>
      <p:ext uri="{BB962C8B-B14F-4D97-AF65-F5344CB8AC3E}">
        <p14:creationId xmlns:p14="http://schemas.microsoft.com/office/powerpoint/2010/main" val="851928765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08D120-5F95-419D-9F2E-EEB6D5C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Receita Consolidada - por Entidade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6769084-EA76-4C11-AA12-BA27D5827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46612"/>
              </p:ext>
            </p:extLst>
          </p:nvPr>
        </p:nvGraphicFramePr>
        <p:xfrm>
          <a:off x="136432" y="618868"/>
          <a:ext cx="11953329" cy="5148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20224" imgH="4057472" progId="Excel.Sheet.12">
                  <p:link updateAutomatic="1"/>
                </p:oleObj>
              </mc:Choice>
              <mc:Fallback>
                <p:oleObj name="Worksheet" r:id="rId3" imgW="9420224" imgH="40574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432" y="618868"/>
                        <a:ext cx="11953329" cy="5148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E4F420C-86F7-42A1-A2F4-EFFCF6BD29CD}"/>
              </a:ext>
            </a:extLst>
          </p:cNvPr>
          <p:cNvSpPr txBox="1"/>
          <p:nvPr/>
        </p:nvSpPr>
        <p:spPr>
          <a:xfrm>
            <a:off x="102238" y="5876938"/>
            <a:ext cx="1197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Nota: </a:t>
            </a:r>
            <a:r>
              <a:rPr lang="pt-BR" sz="1400" dirty="0"/>
              <a:t>Operação de crédito com recebimento superior, devido a devolução realizada em 2020 e entrada em 2021; Receita da COSIP, Rendimentos, Outras Rec. Correntes (acima do esperado).</a:t>
            </a:r>
          </a:p>
        </p:txBody>
      </p:sp>
    </p:spTree>
    <p:extLst>
      <p:ext uri="{BB962C8B-B14F-4D97-AF65-F5344CB8AC3E}">
        <p14:creationId xmlns:p14="http://schemas.microsoft.com/office/powerpoint/2010/main" val="155174535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08D120-5F95-419D-9F2E-EEB6D5C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Receita Consolidada - por Entidade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3399571-2C2A-4C35-88F5-56700FAAC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49364"/>
              </p:ext>
            </p:extLst>
          </p:nvPr>
        </p:nvGraphicFramePr>
        <p:xfrm>
          <a:off x="119335" y="1797352"/>
          <a:ext cx="11953329" cy="326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20224" imgH="2571691" progId="Excel.Sheet.12">
                  <p:link updateAutomatic="1"/>
                </p:oleObj>
              </mc:Choice>
              <mc:Fallback>
                <p:oleObj name="Worksheet" r:id="rId3" imgW="9420224" imgH="25716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35" y="1797352"/>
                        <a:ext cx="11953329" cy="3263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6546B32-8085-499E-B507-862DC1B0B0C1}"/>
              </a:ext>
            </a:extLst>
          </p:cNvPr>
          <p:cNvSpPr txBox="1"/>
          <p:nvPr/>
        </p:nvSpPr>
        <p:spPr>
          <a:xfrm>
            <a:off x="25130" y="5090911"/>
            <a:ext cx="119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Nota:</a:t>
            </a:r>
            <a:r>
              <a:rPr lang="pt-BR" sz="1400" dirty="0"/>
              <a:t> Alta nos rendimentos de aplicações financeiras do RPPS.</a:t>
            </a:r>
          </a:p>
        </p:txBody>
      </p:sp>
    </p:spTree>
    <p:extLst>
      <p:ext uri="{BB962C8B-B14F-4D97-AF65-F5344CB8AC3E}">
        <p14:creationId xmlns:p14="http://schemas.microsoft.com/office/powerpoint/2010/main" val="3818959123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C08D120-5F95-419D-9F2E-EEB6D5C0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Receita Consolidada - por Entidade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800B514-D462-4E54-9F49-88E44C85E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77701"/>
              </p:ext>
            </p:extLst>
          </p:nvPr>
        </p:nvGraphicFramePr>
        <p:xfrm>
          <a:off x="201439" y="1556792"/>
          <a:ext cx="11789121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420224" imgH="2819574" progId="Excel.Sheet.12">
                  <p:link updateAutomatic="1"/>
                </p:oleObj>
              </mc:Choice>
              <mc:Fallback>
                <p:oleObj name="Worksheet" r:id="rId3" imgW="9420224" imgH="281957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39" y="1556792"/>
                        <a:ext cx="11789121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037759"/>
      </p:ext>
    </p:extLst>
  </p:cSld>
  <p:clrMapOvr>
    <a:masterClrMapping/>
  </p:clrMapOvr>
  <p:transition spd="med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32168</TotalTime>
  <Words>1443</Words>
  <Application>Microsoft Office PowerPoint</Application>
  <PresentationFormat>Widescreen</PresentationFormat>
  <Paragraphs>119</Paragraphs>
  <Slides>36</Slides>
  <Notes>12</Notes>
  <HiddenSlides>0</HiddenSlides>
  <MMClips>0</MMClips>
  <ScaleCrop>false</ScaleCrop>
  <HeadingPairs>
    <vt:vector size="10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Vínculos</vt:lpstr>
      </vt:variant>
      <vt:variant>
        <vt:i4>18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59" baseType="lpstr">
      <vt:lpstr>Arial</vt:lpstr>
      <vt:lpstr>Calibri</vt:lpstr>
      <vt:lpstr>Trebuchet MS</vt:lpstr>
      <vt:lpstr>Brilho</vt:lpstr>
      <vt:lpstr>file:///\\192.168.0.250\Dados\clientes\Sorriso\PM%20Sorriso\Audiências\Quadrimestre\2021\2º%20quadrimestre\Audiência%20-%20Metas%20Fiscais%20Sorriso.xlsx!REC%20Geral!L4C2:L22C7</vt:lpstr>
      <vt:lpstr>file:///\\192.168.0.250\Dados\clientes\Sorriso\PM%20Sorriso\Audiências\Quadrimestre\2021\2º%20quadrimestre\Audiência%20-%20Metas%20Fiscais%20Sorriso.xlsx!REC%20UG1!L4C2:L19C7</vt:lpstr>
      <vt:lpstr>file:///\\192.168.0.250\Dados\clientes\Sorriso\PM%20Sorriso\Audiências\Quadrimestre\2021\2º%20quadrimestre\Audiência%20-%20Metas%20Fiscais%20Sorriso.xlsx!REC%20UG2!L4C2:L13C7</vt:lpstr>
      <vt:lpstr>file:///\\192.168.0.250\Dados\clientes\Sorriso\PM%20Sorriso\Audiências\Quadrimestre\2021\2º%20quadrimestre\Audiência%20-%20Metas%20Fiscais%20Sorriso.xlsx!REC%20UG3!L4C2:L14C7</vt:lpstr>
      <vt:lpstr>file:///\\192.168.0.250\Dados\clientes\Sorriso\PM%20Sorriso\Audiências\Quadrimestre\2021\2º%20quadrimestre\Audiência%20-%20Metas%20Fiscais%20Sorriso.xlsx!REC%20Trib!L4C2:L16C7</vt:lpstr>
      <vt:lpstr>file:///\\192.168.0.250\Dados\clientes\Sorriso\PM%20Sorriso\Audiências\Quadrimestre\2021\2º%20quadrimestre\Audiência%20-%20Metas%20Fiscais%20Sorriso.xlsx!REC%20Transf!L4C2:L17C7</vt:lpstr>
      <vt:lpstr>file:///\\192.168.0.250\Dados\clientes\Sorriso\PM%20Sorriso\Audiências\Quadrimestre\2021\2º%20quadrimestre\Audiência%20-%20Metas%20Fiscais%20Sorriso.xlsx!REC%20Transf%20(2)!L4C2:L16C7</vt:lpstr>
      <vt:lpstr>file:///\\192.168.0.250\Dados\clientes\Sorriso\PM%20Sorriso\Audiências\Quadrimestre\2021\2º%20quadrimestre\Audiência%20-%20Metas%20Fiscais%20Sorriso.xlsx!REC%20Primária!L2C2:L11C7</vt:lpstr>
      <vt:lpstr>file:///\\192.168.0.250\Dados\clientes\Sorriso\PM%20Sorriso\Audiências\Quadrimestre\2021\2º%20quadrimestre\Audiência%20-%20Metas%20Fiscais%20Sorriso.xlsx!DES%20Geral!L2C2:L15C9</vt:lpstr>
      <vt:lpstr>file:///\\192.168.0.250\Dados\clientes\Sorriso\PM%20Sorriso\Audiências\Quadrimestre\2021\2º%20quadrimestre\Audiência%20-%20Metas%20Fiscais%20Sorriso.xlsx!Creditos!L3C3:L13C10</vt:lpstr>
      <vt:lpstr>file:///\\192.168.0.250\Dados\clientes\Sorriso\PM%20Sorriso\Audiências\Quadrimestre\2021\2º%20quadrimestre\Audiência%20-%20Metas%20Fiscais%20Sorriso.xlsx!DES%20UG!L2C2:L22C9</vt:lpstr>
      <vt:lpstr>file:///\\192.168.0.250\Dados\clientes\Sorriso\PM%20Sorriso\Audiências\Quadrimestre\2021\2º%20quadrimestre\Audiência%20-%20Metas%20Fiscais%20Sorriso.xlsx!DES%20Orgao!L2C2:L24C9</vt:lpstr>
      <vt:lpstr>file:///\\192.168.0.250\Dados\clientes\Sorriso\PM%20Sorriso\Audiências\Quadrimestre\2021\2º%20quadrimestre\Audiência%20-%20Metas%20Fiscais%20Sorriso.xlsx!DES%20Pessoal!L3C2:L8C9</vt:lpstr>
      <vt:lpstr>file:///\\192.168.0.250\Dados\clientes\Sorriso\PM%20Sorriso\Audiências\Quadrimestre\2021\2º%20quadrimestre\Audiência%20-%20Metas%20Fiscais%20Sorriso.xlsx!DES%20Custeio!L3C2:L27C9</vt:lpstr>
      <vt:lpstr>file:///\\192.168.0.250\Dados\clientes\Sorriso\PM%20Sorriso\Audiências\Quadrimestre\2021\2º%20quadrimestre\Audiência%20-%20Metas%20Fiscais%20Sorriso.xlsx!DES%20Inv!L3C2:L18C9</vt:lpstr>
      <vt:lpstr>file:///\\192.168.0.250\Dados\clientes\Sorriso\PM%20Sorriso\Audiências\Quadrimestre\2021\2º%20quadrimestre\Audiência%20-%20Metas%20Fiscais%20Sorriso.xlsx!DES%20Primária!L2C2:L17C7</vt:lpstr>
      <vt:lpstr>file:///\\192.168.0.250\Dados\clientes\Sorriso\PM%20Sorriso\Audiências\Quadrimestre\2021\2º%20quadrimestre\Audiência%20-%20Metas%20Fiscais%20Sorriso.xlsx!Dívida!L1C2:L24C8</vt:lpstr>
      <vt:lpstr>C:\Dados\clientes\Sorriso\PM Sorriso\Audiências\Quadrimestre\2021\2º quadrimestre\Audiência - Metas Fiscais Sorriso.xlsx!RES Nominal abaixo da linha!L3C2:L11C4</vt:lpstr>
      <vt:lpstr>Planilha do Microsoft Excel</vt:lpstr>
      <vt:lpstr>AUDIÊNCIA PÚBLICA</vt:lpstr>
      <vt:lpstr>Objetivo da Audiência Pública</vt:lpstr>
      <vt:lpstr>O que é META FISCAL?</vt:lpstr>
      <vt:lpstr>Metas de receita</vt:lpstr>
      <vt:lpstr>Conceitos</vt:lpstr>
      <vt:lpstr>Receita Consolidada*</vt:lpstr>
      <vt:lpstr>Receita Consolidada - por Entidade</vt:lpstr>
      <vt:lpstr>Receita Consolidada - por Entidade</vt:lpstr>
      <vt:lpstr>Receita Consolidada - por Entidade</vt:lpstr>
      <vt:lpstr>Receita Consolidada – Impostos, Taxas e Contribuição de Melhoria</vt:lpstr>
      <vt:lpstr>Receita Consolidada - Transferências Correntes</vt:lpstr>
      <vt:lpstr>Receita Consolidada - Transferências Correntes</vt:lpstr>
      <vt:lpstr>Meta de Receita Primária</vt:lpstr>
      <vt:lpstr>Metas de despesa</vt:lpstr>
      <vt:lpstr>Conceitos Gerais de Despesa</vt:lpstr>
      <vt:lpstr>Conceitos Gerais das Fases da Despesa</vt:lpstr>
      <vt:lpstr>Despesa Consolidada*</vt:lpstr>
      <vt:lpstr>Créditos Adicionais</vt:lpstr>
      <vt:lpstr>Despesa Consolidada - por Entidade</vt:lpstr>
      <vt:lpstr>Despesa Consolidada – por Secretaria</vt:lpstr>
      <vt:lpstr>Despesa Consolidada - Pessoal</vt:lpstr>
      <vt:lpstr>Despesa Consolidada - Custeio</vt:lpstr>
      <vt:lpstr>Despesa Consolidada - Investimentos</vt:lpstr>
      <vt:lpstr>Restos a Pagar Consolidado</vt:lpstr>
      <vt:lpstr>Meta de Despesa Primária</vt:lpstr>
      <vt:lpstr>Metas fiscais</vt:lpstr>
      <vt:lpstr>Meta de Resultado Primário</vt:lpstr>
      <vt:lpstr>Dívida pública e resultado nominal</vt:lpstr>
      <vt:lpstr>Conceitos</vt:lpstr>
      <vt:lpstr>Dívida Pública</vt:lpstr>
      <vt:lpstr>Resultado Nominal (metodologia ACIMA da linha)</vt:lpstr>
      <vt:lpstr>Resultado Nominal (metodologia ABAIXO da linha)</vt:lpstr>
      <vt:lpstr>Metas de Dívida Pública e Resultado Nominal</vt:lpstr>
      <vt:lpstr>Limites legais</vt:lpstr>
      <vt:lpstr>Índices/Limites Legais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ForGov Consultoria</dc:title>
  <dc:creator>Edson Juliano Maestro</dc:creator>
  <cp:lastModifiedBy>Juliano Maestro</cp:lastModifiedBy>
  <cp:revision>1002</cp:revision>
  <cp:lastPrinted>2017-09-04T17:47:22Z</cp:lastPrinted>
  <dcterms:created xsi:type="dcterms:W3CDTF">2013-10-30T14:36:18Z</dcterms:created>
  <dcterms:modified xsi:type="dcterms:W3CDTF">2021-09-18T16:47:23Z</dcterms:modified>
</cp:coreProperties>
</file>